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5" r:id="rId9"/>
    <p:sldId id="266" r:id="rId10"/>
    <p:sldId id="267" r:id="rId11"/>
    <p:sldId id="263" r:id="rId12"/>
    <p:sldId id="264" r:id="rId13"/>
  </p:sldIdLst>
  <p:sldSz cx="14630400" cy="8229600"/>
  <p:notesSz cx="8229600" cy="14630400"/>
  <p:embeddedFontLs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626"/>
    <a:srgbClr val="0D07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17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ieeexplore-ieee-org.egateway.vit.ac.in/document/10245776"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ieeexplore-ieee-org.egateway.vit.ac.in/document/4146635" TargetMode="External"/><Relationship Id="rId5" Type="http://schemas.openxmlformats.org/officeDocument/2006/relationships/hyperlink" Target="https://ieeexplore-ieee-org.egateway.vit.ac.in/document/9284831" TargetMode="External"/><Relationship Id="rId4" Type="http://schemas.openxmlformats.org/officeDocument/2006/relationships/hyperlink" Target="https://ieeexplore-ieee-org.egateway.vit.ac.in/document/539932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18724"/>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Shuttle Service Management System</a:t>
            </a:r>
            <a:endParaRPr lang="en-US" sz="4650" dirty="0"/>
          </a:p>
        </p:txBody>
      </p:sp>
      <p:sp>
        <p:nvSpPr>
          <p:cNvPr id="4" name="Text 1"/>
          <p:cNvSpPr/>
          <p:nvPr/>
        </p:nvSpPr>
        <p:spPr>
          <a:xfrm>
            <a:off x="793790" y="3047405"/>
            <a:ext cx="75564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This report details the proposed Shuttle Management System for VIT Campus.</a:t>
            </a:r>
            <a:endParaRPr lang="en-US" sz="1750" dirty="0"/>
          </a:p>
        </p:txBody>
      </p:sp>
      <p:sp>
        <p:nvSpPr>
          <p:cNvPr id="5" name="Text 2"/>
          <p:cNvSpPr/>
          <p:nvPr/>
        </p:nvSpPr>
        <p:spPr>
          <a:xfrm>
            <a:off x="793790" y="4028361"/>
            <a:ext cx="75564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This comprehensive solution optimizes shuttle operations. It also enhances the commuting experience for students and staff.</a:t>
            </a:r>
            <a:endParaRPr lang="en-US" sz="1750" dirty="0"/>
          </a:p>
        </p:txBody>
      </p:sp>
      <p:sp>
        <p:nvSpPr>
          <p:cNvPr id="6" name="Shape 3"/>
          <p:cNvSpPr/>
          <p:nvPr/>
        </p:nvSpPr>
        <p:spPr>
          <a:xfrm>
            <a:off x="793790" y="5264467"/>
            <a:ext cx="510302" cy="510302"/>
          </a:xfrm>
          <a:prstGeom prst="roundRect">
            <a:avLst>
              <a:gd name="adj" fmla="val 18669"/>
            </a:avLst>
          </a:prstGeom>
          <a:solidFill>
            <a:srgbClr val="2F1D63"/>
          </a:solidFill>
          <a:ln w="7620">
            <a:solidFill>
              <a:srgbClr val="48367C"/>
            </a:solidFill>
            <a:prstDash val="solid"/>
          </a:ln>
        </p:spPr>
      </p:sp>
      <p:sp>
        <p:nvSpPr>
          <p:cNvPr id="7" name="Text 4"/>
          <p:cNvSpPr/>
          <p:nvPr/>
        </p:nvSpPr>
        <p:spPr>
          <a:xfrm>
            <a:off x="870347" y="5296376"/>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8" name="Text 5"/>
          <p:cNvSpPr/>
          <p:nvPr/>
        </p:nvSpPr>
        <p:spPr>
          <a:xfrm>
            <a:off x="1530906" y="5264467"/>
            <a:ext cx="6819305" cy="362903"/>
          </a:xfrm>
          <a:prstGeom prst="rect">
            <a:avLst/>
          </a:prstGeom>
          <a:noFill/>
          <a:ln/>
        </p:spPr>
        <p:txBody>
          <a:bodyPr wrap="none" lIns="0" tIns="0" rIns="0" bIns="0" rtlCol="0" anchor="t"/>
          <a:lstStyle/>
          <a:p>
            <a:pPr marL="0" indent="0" algn="l">
              <a:lnSpc>
                <a:spcPts val="2850"/>
              </a:lnSpc>
              <a:buNone/>
            </a:pPr>
            <a:r>
              <a:rPr lang="en-US" sz="1750" b="1" kern="0" spc="-36" dirty="0">
                <a:solidFill>
                  <a:srgbClr val="E0D6DE"/>
                </a:solidFill>
                <a:latin typeface="Inter" pitchFamily="34" charset="0"/>
                <a:ea typeface="Inter" pitchFamily="34" charset="-122"/>
                <a:cs typeface="Inter" pitchFamily="34" charset="-120"/>
              </a:rPr>
              <a:t>Project Guide:</a:t>
            </a:r>
            <a:r>
              <a:rPr lang="en-US" sz="1750" kern="0" spc="-36" dirty="0">
                <a:solidFill>
                  <a:srgbClr val="E0D6DE"/>
                </a:solidFill>
                <a:latin typeface="Inter" pitchFamily="34" charset="0"/>
                <a:ea typeface="Inter" pitchFamily="34" charset="-122"/>
                <a:cs typeface="Inter" pitchFamily="34" charset="-120"/>
              </a:rPr>
              <a:t> </a:t>
            </a:r>
            <a:r>
              <a:rPr lang="en-US" sz="1750" kern="0" spc="-36">
                <a:solidFill>
                  <a:srgbClr val="E0D6DE"/>
                </a:solidFill>
                <a:latin typeface="Inter" pitchFamily="34" charset="0"/>
                <a:ea typeface="Inter" pitchFamily="34" charset="-122"/>
                <a:cs typeface="Inter" pitchFamily="34" charset="-120"/>
              </a:rPr>
              <a:t>Dr. Srihari </a:t>
            </a:r>
            <a:r>
              <a:rPr lang="en-US" sz="1750" kern="0" spc="-36" dirty="0">
                <a:solidFill>
                  <a:srgbClr val="E0D6DE"/>
                </a:solidFill>
                <a:latin typeface="Inter" pitchFamily="34" charset="0"/>
                <a:ea typeface="Inter" pitchFamily="34" charset="-122"/>
                <a:cs typeface="Inter" pitchFamily="34" charset="-120"/>
              </a:rPr>
              <a:t>Mandava</a:t>
            </a:r>
            <a:endParaRPr lang="en-US" sz="1750" dirty="0"/>
          </a:p>
        </p:txBody>
      </p:sp>
      <p:sp>
        <p:nvSpPr>
          <p:cNvPr id="9" name="Text 6"/>
          <p:cNvSpPr/>
          <p:nvPr/>
        </p:nvSpPr>
        <p:spPr>
          <a:xfrm>
            <a:off x="1530906" y="5763458"/>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 Nikhil Kumar Kambampati (21BEC0856)</a:t>
            </a:r>
            <a:endParaRPr lang="en-US" sz="1750" dirty="0"/>
          </a:p>
        </p:txBody>
      </p:sp>
      <p:sp>
        <p:nvSpPr>
          <p:cNvPr id="10" name="Text 7"/>
          <p:cNvSpPr/>
          <p:nvPr/>
        </p:nvSpPr>
        <p:spPr>
          <a:xfrm>
            <a:off x="1530906" y="6205657"/>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Vyshnavi Manthena (21BEE0311)</a:t>
            </a:r>
            <a:endParaRPr lang="en-US" sz="1750" dirty="0"/>
          </a:p>
        </p:txBody>
      </p:sp>
      <p:sp>
        <p:nvSpPr>
          <p:cNvPr id="11" name="Text 8"/>
          <p:cNvSpPr/>
          <p:nvPr/>
        </p:nvSpPr>
        <p:spPr>
          <a:xfrm>
            <a:off x="1530906" y="6647855"/>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Navya Nair (21BEE0344)</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3A63AA-0CEB-E79C-1BC5-2F97DE0D856F}"/>
              </a:ext>
            </a:extLst>
          </p:cNvPr>
          <p:cNvPicPr>
            <a:picLocks noChangeAspect="1"/>
          </p:cNvPicPr>
          <p:nvPr/>
        </p:nvPicPr>
        <p:blipFill>
          <a:blip r:embed="rId2"/>
          <a:stretch>
            <a:fillRect/>
          </a:stretch>
        </p:blipFill>
        <p:spPr>
          <a:xfrm>
            <a:off x="1219200" y="1271587"/>
            <a:ext cx="12192000" cy="5686425"/>
          </a:xfrm>
          <a:prstGeom prst="rect">
            <a:avLst/>
          </a:prstGeom>
        </p:spPr>
      </p:pic>
      <p:sp>
        <p:nvSpPr>
          <p:cNvPr id="2" name="Rectangle 1">
            <a:extLst>
              <a:ext uri="{FF2B5EF4-FFF2-40B4-BE49-F238E27FC236}">
                <a16:creationId xmlns:a16="http://schemas.microsoft.com/office/drawing/2014/main" id="{DA94E92E-C26C-576D-7539-BC77090F0ED1}"/>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extLst>
      <p:ext uri="{BB962C8B-B14F-4D97-AF65-F5344CB8AC3E}">
        <p14:creationId xmlns:p14="http://schemas.microsoft.com/office/powerpoint/2010/main" val="2200580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0091"/>
            <a:ext cx="4167902" cy="521017"/>
          </a:xfrm>
          <a:prstGeom prst="rect">
            <a:avLst/>
          </a:prstGeom>
          <a:noFill/>
          <a:ln/>
        </p:spPr>
        <p:txBody>
          <a:bodyPr wrap="none" lIns="0" tIns="0" rIns="0" bIns="0" rtlCol="0" anchor="t"/>
          <a:lstStyle/>
          <a:p>
            <a:pPr marL="0" indent="0" algn="l">
              <a:lnSpc>
                <a:spcPts val="4100"/>
              </a:lnSpc>
              <a:buNone/>
            </a:pPr>
            <a:r>
              <a:rPr lang="en-US" sz="3250" b="1" kern="0" spc="-66" dirty="0">
                <a:solidFill>
                  <a:srgbClr val="FF8AAF"/>
                </a:solidFill>
                <a:latin typeface="Petrona Bold" pitchFamily="34" charset="0"/>
                <a:ea typeface="Petrona Bold" pitchFamily="34" charset="-122"/>
                <a:cs typeface="Petrona Bold" pitchFamily="34" charset="-120"/>
              </a:rPr>
              <a:t>References</a:t>
            </a:r>
            <a:endParaRPr lang="en-US" sz="3250" dirty="0"/>
          </a:p>
        </p:txBody>
      </p:sp>
      <p:sp>
        <p:nvSpPr>
          <p:cNvPr id="4" name="Text 1"/>
          <p:cNvSpPr/>
          <p:nvPr/>
        </p:nvSpPr>
        <p:spPr>
          <a:xfrm>
            <a:off x="6280190" y="1489234"/>
            <a:ext cx="7556421" cy="1524476"/>
          </a:xfrm>
          <a:prstGeom prst="rect">
            <a:avLst/>
          </a:prstGeom>
          <a:noFill/>
          <a:ln/>
        </p:spPr>
        <p:txBody>
          <a:bodyPr wrap="square" lIns="0" tIns="0" rIns="0" bIns="0" rtlCol="0" anchor="t"/>
          <a:lstStyle/>
          <a:p>
            <a:pPr marL="342900" indent="-342900" algn="l">
              <a:lnSpc>
                <a:spcPts val="2000"/>
              </a:lnSpc>
              <a:buSzPct val="100000"/>
              <a:buChar char="•"/>
            </a:pPr>
            <a:r>
              <a:rPr lang="en-US" sz="1250" u="sng" kern="0" spc="-25" dirty="0">
                <a:solidFill>
                  <a:srgbClr val="876CD4"/>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Geofencing for Tracking Mobile Objects</a:t>
            </a:r>
            <a:r>
              <a:rPr lang="en-US" sz="1250" kern="0" spc="-25" dirty="0">
                <a:solidFill>
                  <a:srgbClr val="E0D6DE"/>
                </a:solidFill>
                <a:latin typeface="Inter" pitchFamily="34" charset="0"/>
                <a:ea typeface="Inter" pitchFamily="34" charset="-122"/>
                <a:cs typeface="Inter" pitchFamily="34" charset="-120"/>
              </a:rPr>
              <a:t> The paper discusses the use of geofencing for tracking mobile objects through telematics and satellite positioning. It highlights the ability to detect when vehicles enter or exit geofenced areas in real time. The concept of creating restricted access areas, such as for specific routes or zones, is also explored to enhance monitoring and control. Additionally, the paper reviews applications of geofencing in transport systems, where it contributes to improved operational efficiency and safety.</a:t>
            </a:r>
            <a:endParaRPr lang="en-US" sz="1250" dirty="0"/>
          </a:p>
        </p:txBody>
      </p:sp>
      <p:sp>
        <p:nvSpPr>
          <p:cNvPr id="5" name="Text 2"/>
          <p:cNvSpPr/>
          <p:nvPr/>
        </p:nvSpPr>
        <p:spPr>
          <a:xfrm>
            <a:off x="6280190" y="3069193"/>
            <a:ext cx="7556421" cy="1270397"/>
          </a:xfrm>
          <a:prstGeom prst="rect">
            <a:avLst/>
          </a:prstGeom>
          <a:noFill/>
          <a:ln/>
        </p:spPr>
        <p:txBody>
          <a:bodyPr wrap="square" lIns="0" tIns="0" rIns="0" bIns="0" rtlCol="0" anchor="t"/>
          <a:lstStyle/>
          <a:p>
            <a:pPr marL="342900" indent="-342900" algn="l">
              <a:lnSpc>
                <a:spcPts val="2000"/>
              </a:lnSpc>
              <a:buSzPct val="100000"/>
              <a:buChar char="•"/>
            </a:pPr>
            <a:r>
              <a:rPr lang="en-US" sz="1250" u="sng" kern="0" spc="-25" dirty="0">
                <a:solidFill>
                  <a:srgbClr val="876CD4"/>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CAN Protocol Implementation</a:t>
            </a:r>
            <a:r>
              <a:rPr lang="en-US" sz="1250" kern="0" spc="-25" dirty="0">
                <a:solidFill>
                  <a:srgbClr val="E0D6DE"/>
                </a:solidFill>
                <a:latin typeface="Inter" pitchFamily="34" charset="0"/>
                <a:ea typeface="Inter" pitchFamily="34" charset="-122"/>
                <a:cs typeface="Inter" pitchFamily="34" charset="-120"/>
              </a:rPr>
              <a:t> The paper provides insights into implementing the CAN protocol for communication between nodes using MCP2515 CAN controllers and TJA1050 transceivers. It discusses the methodology for setting up CAN communication in a network, enabling efficient data exchange between devices. The paper also explains the use of CAN controllers and transceivers to establish reliable communication for real-time monitoring and control systems in various applications.</a:t>
            </a:r>
            <a:endParaRPr lang="en-US" sz="1250" dirty="0"/>
          </a:p>
        </p:txBody>
      </p:sp>
      <p:sp>
        <p:nvSpPr>
          <p:cNvPr id="6" name="Text 3"/>
          <p:cNvSpPr/>
          <p:nvPr/>
        </p:nvSpPr>
        <p:spPr>
          <a:xfrm>
            <a:off x="6280190" y="4395073"/>
            <a:ext cx="7556421" cy="1524476"/>
          </a:xfrm>
          <a:prstGeom prst="rect">
            <a:avLst/>
          </a:prstGeom>
          <a:noFill/>
          <a:ln/>
        </p:spPr>
        <p:txBody>
          <a:bodyPr wrap="square" lIns="0" tIns="0" rIns="0" bIns="0" rtlCol="0" anchor="t"/>
          <a:lstStyle/>
          <a:p>
            <a:pPr marL="342900" indent="-342900" algn="l">
              <a:lnSpc>
                <a:spcPts val="2000"/>
              </a:lnSpc>
              <a:buSzPct val="100000"/>
              <a:buChar char="•"/>
            </a:pPr>
            <a:r>
              <a:rPr lang="en-US" sz="1250" u="sng" kern="0" spc="-25" dirty="0">
                <a:solidFill>
                  <a:srgbClr val="876CD4"/>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RFID-Based Mobile Payment System</a:t>
            </a:r>
            <a:r>
              <a:rPr lang="en-US" sz="1250" kern="0" spc="-25" dirty="0">
                <a:solidFill>
                  <a:srgbClr val="E0D6DE"/>
                </a:solidFill>
                <a:latin typeface="Inter" pitchFamily="34" charset="0"/>
                <a:ea typeface="Inter" pitchFamily="34" charset="-122"/>
                <a:cs typeface="Inter" pitchFamily="34" charset="-120"/>
              </a:rPr>
              <a:t> The reference paper proposes an RFID-based GPRS mobile payment system, utilizing existing GSM networks for cost-effective implementation. It focuses on integrating RFID technology for seamless payments through mobile communication systems, offering an affordable solution for mobile payment systems. The system is designed to ensure easy implementation using GSM networks, providing a reliable and efficient mobile payment method without the need for specialized hardware.</a:t>
            </a:r>
            <a:endParaRPr lang="en-US" sz="1250" dirty="0"/>
          </a:p>
        </p:txBody>
      </p:sp>
      <p:sp>
        <p:nvSpPr>
          <p:cNvPr id="7" name="Text 4"/>
          <p:cNvSpPr/>
          <p:nvPr/>
        </p:nvSpPr>
        <p:spPr>
          <a:xfrm>
            <a:off x="6280190" y="5975033"/>
            <a:ext cx="7556421" cy="1524476"/>
          </a:xfrm>
          <a:prstGeom prst="rect">
            <a:avLst/>
          </a:prstGeom>
          <a:noFill/>
          <a:ln/>
        </p:spPr>
        <p:txBody>
          <a:bodyPr wrap="square" lIns="0" tIns="0" rIns="0" bIns="0" rtlCol="0" anchor="t"/>
          <a:lstStyle/>
          <a:p>
            <a:pPr marL="342900" indent="-342900" algn="l">
              <a:lnSpc>
                <a:spcPts val="2000"/>
              </a:lnSpc>
              <a:buSzPct val="100000"/>
              <a:buChar char="•"/>
            </a:pPr>
            <a:r>
              <a:rPr lang="en-US" sz="1250" u="sng" kern="0" spc="-25" dirty="0">
                <a:solidFill>
                  <a:srgbClr val="876CD4"/>
                </a:solidFill>
                <a:latin typeface="Inter" pitchFamily="34" charset="0"/>
                <a:ea typeface="Inter" pitchFamily="34" charset="-122"/>
                <a:cs typeface="Inter" pitchFamily="34" charset="-120"/>
                <a:hlinkClick r:id="rId7">
                  <a:extLst>
                    <a:ext uri="{A12FA001-AC4F-418D-AE19-62706E023703}">
                      <ahyp:hlinkClr xmlns:ahyp="http://schemas.microsoft.com/office/drawing/2018/hyperlinkcolor" val="tx"/>
                    </a:ext>
                  </a:extLst>
                </a:hlinkClick>
              </a:rPr>
              <a:t>Vehicle Tracking using GPS and Mobile Communication</a:t>
            </a:r>
            <a:r>
              <a:rPr lang="en-US" sz="1250" kern="0" spc="-25" dirty="0">
                <a:solidFill>
                  <a:srgbClr val="E0D6DE"/>
                </a:solidFill>
                <a:latin typeface="Inter" pitchFamily="34" charset="0"/>
                <a:ea typeface="Inter" pitchFamily="34" charset="-122"/>
                <a:cs typeface="Inter" pitchFamily="34" charset="-120"/>
              </a:rPr>
              <a:t> The paper presents a vehicle tracking system using GPS and mobile communication. It integrates the Google Maps API to display the vehicle's location on a smartphone app, allowing users to track the vehicle's movement and determine the distance to a destination. Users receive notifications when the vehicle enters or exits a geofenced area. The system also allows users to view the vehicle's location, check the distance, browse news, update profiles, and record grievances.</a:t>
            </a:r>
            <a:endParaRPr lang="en-US" sz="1250" dirty="0"/>
          </a:p>
        </p:txBody>
      </p:sp>
      <p:sp>
        <p:nvSpPr>
          <p:cNvPr id="8" name="Rectangle 7">
            <a:extLst>
              <a:ext uri="{FF2B5EF4-FFF2-40B4-BE49-F238E27FC236}">
                <a16:creationId xmlns:a16="http://schemas.microsoft.com/office/drawing/2014/main" id="{DDDB0E04-144E-2B38-3F6F-3A7251599F6D}"/>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71938"/>
            <a:ext cx="5954197"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Conclusion</a:t>
            </a:r>
            <a:endParaRPr lang="en-US" sz="4650" dirty="0"/>
          </a:p>
        </p:txBody>
      </p:sp>
      <p:sp>
        <p:nvSpPr>
          <p:cNvPr id="3" name="Text 1"/>
          <p:cNvSpPr/>
          <p:nvPr/>
        </p:nvSpPr>
        <p:spPr>
          <a:xfrm>
            <a:off x="793790" y="3369826"/>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The Shuttle Service Management System successfully integrates IoT technologies to automate shuttle operations and improve campus transportation.</a:t>
            </a:r>
            <a:endParaRPr lang="en-US" sz="1750" dirty="0"/>
          </a:p>
        </p:txBody>
      </p:sp>
      <p:sp>
        <p:nvSpPr>
          <p:cNvPr id="4" name="Text 2"/>
          <p:cNvSpPr/>
          <p:nvPr/>
        </p:nvSpPr>
        <p:spPr>
          <a:xfrm>
            <a:off x="793790" y="4350782"/>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By combining RFID payments, real-time GPS tracking, geofencing, and CAN protocol, the system ensures safety, efficiency, and user convenience.</a:t>
            </a:r>
            <a:endParaRPr lang="en-US" sz="1750" dirty="0"/>
          </a:p>
        </p:txBody>
      </p:sp>
      <p:sp>
        <p:nvSpPr>
          <p:cNvPr id="5" name="Text 3"/>
          <p:cNvSpPr/>
          <p:nvPr/>
        </p:nvSpPr>
        <p:spPr>
          <a:xfrm>
            <a:off x="793790" y="5331738"/>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Its modular and scalable design makes it adaptable for educational campuses, corporate environments, and future upgrades like analytics and multi-shuttle support.</a:t>
            </a:r>
            <a:endParaRPr lang="en-US" sz="1750" dirty="0"/>
          </a:p>
        </p:txBody>
      </p:sp>
      <p:sp>
        <p:nvSpPr>
          <p:cNvPr id="6" name="Rectangle 5">
            <a:extLst>
              <a:ext uri="{FF2B5EF4-FFF2-40B4-BE49-F238E27FC236}">
                <a16:creationId xmlns:a16="http://schemas.microsoft.com/office/drawing/2014/main" id="{F8D8A0F1-84EC-5AB4-241E-CC51E5517469}"/>
              </a:ext>
            </a:extLst>
          </p:cNvPr>
          <p:cNvSpPr/>
          <p:nvPr/>
        </p:nvSpPr>
        <p:spPr>
          <a:xfrm>
            <a:off x="12768146" y="7716644"/>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68498"/>
            <a:ext cx="5954197"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Objective</a:t>
            </a:r>
            <a:endParaRPr lang="en-US" sz="4650" dirty="0"/>
          </a:p>
        </p:txBody>
      </p:sp>
      <p:sp>
        <p:nvSpPr>
          <p:cNvPr id="3" name="Text 1"/>
          <p:cNvSpPr/>
          <p:nvPr/>
        </p:nvSpPr>
        <p:spPr>
          <a:xfrm>
            <a:off x="793790" y="3466386"/>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To design and develop a Shuttle Service Management System using geofencing and the CAN protocol for secure and efficient campus transportation.</a:t>
            </a:r>
            <a:endParaRPr lang="en-US" sz="1750" dirty="0"/>
          </a:p>
        </p:txBody>
      </p:sp>
      <p:sp>
        <p:nvSpPr>
          <p:cNvPr id="4" name="Text 2"/>
          <p:cNvSpPr/>
          <p:nvPr/>
        </p:nvSpPr>
        <p:spPr>
          <a:xfrm>
            <a:off x="793790" y="427148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The system enables RFID-based payments, real-time shuttle tracking, and door status monitoring.</a:t>
            </a:r>
            <a:endParaRPr lang="en-US" sz="1750" dirty="0"/>
          </a:p>
        </p:txBody>
      </p:sp>
      <p:sp>
        <p:nvSpPr>
          <p:cNvPr id="5" name="Text 3"/>
          <p:cNvSpPr/>
          <p:nvPr/>
        </p:nvSpPr>
        <p:spPr>
          <a:xfrm>
            <a:off x="793790" y="471368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It provides comprehensive data on shuttle locations, geofence status, and daily transaction summaries.</a:t>
            </a:r>
            <a:endParaRPr lang="en-US" sz="1750" dirty="0"/>
          </a:p>
        </p:txBody>
      </p:sp>
      <p:sp>
        <p:nvSpPr>
          <p:cNvPr id="6" name="Text 4"/>
          <p:cNvSpPr/>
          <p:nvPr/>
        </p:nvSpPr>
        <p:spPr>
          <a:xfrm>
            <a:off x="793790" y="515588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A student app allows for wallet recharges, transaction history viewing, and shuttle tracking.</a:t>
            </a:r>
            <a:endParaRPr lang="en-US" sz="1750" dirty="0"/>
          </a:p>
        </p:txBody>
      </p:sp>
      <p:sp>
        <p:nvSpPr>
          <p:cNvPr id="7" name="Text 5"/>
          <p:cNvSpPr/>
          <p:nvPr/>
        </p:nvSpPr>
        <p:spPr>
          <a:xfrm>
            <a:off x="793790" y="559808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An operator app facilitates shuttle management and geofence control.</a:t>
            </a:r>
            <a:endParaRPr lang="en-US" sz="1750" dirty="0"/>
          </a:p>
        </p:txBody>
      </p:sp>
      <p:sp>
        <p:nvSpPr>
          <p:cNvPr id="8" name="Rectangle 7">
            <a:extLst>
              <a:ext uri="{FF2B5EF4-FFF2-40B4-BE49-F238E27FC236}">
                <a16:creationId xmlns:a16="http://schemas.microsoft.com/office/drawing/2014/main" id="{9EDFCE88-3EBB-5A77-3955-1581E2C89603}"/>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41866"/>
            <a:ext cx="4415195" cy="483751"/>
          </a:xfrm>
          <a:prstGeom prst="rect">
            <a:avLst/>
          </a:prstGeom>
          <a:noFill/>
          <a:ln/>
        </p:spPr>
        <p:txBody>
          <a:bodyPr wrap="none" lIns="0" tIns="0" rIns="0" bIns="0" rtlCol="0" anchor="t"/>
          <a:lstStyle/>
          <a:p>
            <a:pPr marL="0" indent="0" algn="l">
              <a:lnSpc>
                <a:spcPts val="3800"/>
              </a:lnSpc>
              <a:buNone/>
            </a:pPr>
            <a:r>
              <a:rPr lang="en-US" sz="3000" b="1" kern="0" spc="-61" dirty="0">
                <a:solidFill>
                  <a:srgbClr val="FF8AAF"/>
                </a:solidFill>
                <a:latin typeface="Petrona Bold" pitchFamily="34" charset="0"/>
                <a:ea typeface="Petrona Bold" pitchFamily="34" charset="-122"/>
                <a:cs typeface="Petrona Bold" pitchFamily="34" charset="-120"/>
              </a:rPr>
              <a:t>System Features Overview</a:t>
            </a:r>
            <a:endParaRPr lang="en-US" sz="3000" dirty="0"/>
          </a:p>
        </p:txBody>
      </p:sp>
      <p:sp>
        <p:nvSpPr>
          <p:cNvPr id="3" name="Text 1"/>
          <p:cNvSpPr/>
          <p:nvPr/>
        </p:nvSpPr>
        <p:spPr>
          <a:xfrm>
            <a:off x="793790" y="1420416"/>
            <a:ext cx="13042821" cy="235744"/>
          </a:xfrm>
          <a:prstGeom prst="rect">
            <a:avLst/>
          </a:prstGeom>
          <a:noFill/>
          <a:ln/>
        </p:spPr>
        <p:txBody>
          <a:bodyPr wrap="none" lIns="0" tIns="0" rIns="0" bIns="0" rtlCol="0" anchor="t"/>
          <a:lstStyle/>
          <a:p>
            <a:pPr marL="0" indent="0" algn="l">
              <a:lnSpc>
                <a:spcPts val="1850"/>
              </a:lnSpc>
              <a:buNone/>
            </a:pPr>
            <a:r>
              <a:rPr lang="en-US" sz="1150" kern="0" spc="-23" dirty="0">
                <a:solidFill>
                  <a:srgbClr val="E0D6DE"/>
                </a:solidFill>
                <a:latin typeface="Inter" pitchFamily="34" charset="0"/>
                <a:ea typeface="Inter" pitchFamily="34" charset="-122"/>
                <a:cs typeface="Inter" pitchFamily="34" charset="-120"/>
              </a:rPr>
              <a:t>Our Shuttle Service Management System seamlessly integrates cutting-edge technologies to revolutionize campus transportation.</a:t>
            </a:r>
            <a:endParaRPr lang="en-US" sz="1150" dirty="0"/>
          </a:p>
        </p:txBody>
      </p:sp>
      <p:sp>
        <p:nvSpPr>
          <p:cNvPr id="4" name="Shape 2"/>
          <p:cNvSpPr/>
          <p:nvPr/>
        </p:nvSpPr>
        <p:spPr>
          <a:xfrm>
            <a:off x="793790" y="1822013"/>
            <a:ext cx="6447711" cy="1347430"/>
          </a:xfrm>
          <a:prstGeom prst="roundRect">
            <a:avLst>
              <a:gd name="adj" fmla="val 4596"/>
            </a:avLst>
          </a:prstGeom>
          <a:solidFill>
            <a:srgbClr val="2F1D63"/>
          </a:solidFill>
          <a:ln w="7620">
            <a:solidFill>
              <a:srgbClr val="48367C"/>
            </a:solidFill>
            <a:prstDash val="solid"/>
          </a:ln>
        </p:spPr>
      </p:sp>
      <p:sp>
        <p:nvSpPr>
          <p:cNvPr id="5" name="Text 3"/>
          <p:cNvSpPr/>
          <p:nvPr/>
        </p:nvSpPr>
        <p:spPr>
          <a:xfrm>
            <a:off x="948809" y="1977033"/>
            <a:ext cx="1935123" cy="241816"/>
          </a:xfrm>
          <a:prstGeom prst="rect">
            <a:avLst/>
          </a:prstGeom>
          <a:noFill/>
          <a:ln/>
        </p:spPr>
        <p:txBody>
          <a:bodyPr wrap="none" lIns="0" tIns="0" rIns="0" bIns="0" rtlCol="0" anchor="t"/>
          <a:lstStyle/>
          <a:p>
            <a:pPr marL="0" indent="0" algn="l">
              <a:lnSpc>
                <a:spcPts val="1900"/>
              </a:lnSpc>
              <a:buNone/>
            </a:pPr>
            <a:r>
              <a:rPr lang="en-US" sz="1500" b="1" kern="0" spc="-30" dirty="0">
                <a:solidFill>
                  <a:srgbClr val="E0D6DE"/>
                </a:solidFill>
                <a:latin typeface="Petrona Bold" pitchFamily="34" charset="0"/>
                <a:ea typeface="Petrona Bold" pitchFamily="34" charset="-122"/>
                <a:cs typeface="Petrona Bold" pitchFamily="34" charset="-120"/>
              </a:rPr>
              <a:t>RFID-Based Payment</a:t>
            </a:r>
            <a:endParaRPr lang="en-US" sz="1500" dirty="0"/>
          </a:p>
        </p:txBody>
      </p:sp>
      <p:sp>
        <p:nvSpPr>
          <p:cNvPr id="6" name="Text 4"/>
          <p:cNvSpPr/>
          <p:nvPr/>
        </p:nvSpPr>
        <p:spPr>
          <a:xfrm>
            <a:off x="948809" y="2307193"/>
            <a:ext cx="6137672" cy="707231"/>
          </a:xfrm>
          <a:prstGeom prst="rect">
            <a:avLst/>
          </a:prstGeom>
          <a:noFill/>
          <a:ln/>
        </p:spPr>
        <p:txBody>
          <a:bodyPr wrap="square" lIns="0" tIns="0" rIns="0" bIns="0" rtlCol="0" anchor="t"/>
          <a:lstStyle/>
          <a:p>
            <a:pPr marL="0" indent="0" algn="l">
              <a:lnSpc>
                <a:spcPts val="1850"/>
              </a:lnSpc>
              <a:buNone/>
            </a:pPr>
            <a:r>
              <a:rPr lang="en-US" sz="1150" kern="0" spc="-23" dirty="0">
                <a:solidFill>
                  <a:srgbClr val="E0D6DE"/>
                </a:solidFill>
                <a:latin typeface="Inter" pitchFamily="34" charset="0"/>
                <a:ea typeface="Inter" pitchFamily="34" charset="-122"/>
                <a:cs typeface="Inter" pitchFamily="34" charset="-120"/>
              </a:rPr>
              <a:t>Enables students to make seamless, contactless payments using RFID cards. Fare is automatically deducted, reducing transaction time and eliminating the need for cash handling.</a:t>
            </a:r>
            <a:endParaRPr lang="en-US" sz="1150" dirty="0"/>
          </a:p>
        </p:txBody>
      </p:sp>
      <p:sp>
        <p:nvSpPr>
          <p:cNvPr id="7" name="Shape 5"/>
          <p:cNvSpPr/>
          <p:nvPr/>
        </p:nvSpPr>
        <p:spPr>
          <a:xfrm>
            <a:off x="7388900" y="1822013"/>
            <a:ext cx="6447711" cy="1347430"/>
          </a:xfrm>
          <a:prstGeom prst="roundRect">
            <a:avLst>
              <a:gd name="adj" fmla="val 4596"/>
            </a:avLst>
          </a:prstGeom>
          <a:solidFill>
            <a:srgbClr val="2F1D63"/>
          </a:solidFill>
          <a:ln w="7620">
            <a:solidFill>
              <a:srgbClr val="48367C"/>
            </a:solidFill>
            <a:prstDash val="solid"/>
          </a:ln>
        </p:spPr>
      </p:sp>
      <p:sp>
        <p:nvSpPr>
          <p:cNvPr id="8" name="Text 6"/>
          <p:cNvSpPr/>
          <p:nvPr/>
        </p:nvSpPr>
        <p:spPr>
          <a:xfrm>
            <a:off x="7543919" y="1977033"/>
            <a:ext cx="2343031" cy="241816"/>
          </a:xfrm>
          <a:prstGeom prst="rect">
            <a:avLst/>
          </a:prstGeom>
          <a:noFill/>
          <a:ln/>
        </p:spPr>
        <p:txBody>
          <a:bodyPr wrap="none" lIns="0" tIns="0" rIns="0" bIns="0" rtlCol="0" anchor="t"/>
          <a:lstStyle/>
          <a:p>
            <a:pPr marL="0" indent="0" algn="l">
              <a:lnSpc>
                <a:spcPts val="1900"/>
              </a:lnSpc>
              <a:buNone/>
            </a:pPr>
            <a:r>
              <a:rPr lang="en-US" sz="1500" b="1" kern="0" spc="-30" dirty="0">
                <a:solidFill>
                  <a:srgbClr val="E0D6DE"/>
                </a:solidFill>
                <a:latin typeface="Petrona Bold" pitchFamily="34" charset="0"/>
                <a:ea typeface="Petrona Bold" pitchFamily="34" charset="-122"/>
                <a:cs typeface="Petrona Bold" pitchFamily="34" charset="-120"/>
              </a:rPr>
              <a:t>Real-Time Shuttle Tracking</a:t>
            </a:r>
            <a:endParaRPr lang="en-US" sz="1500" dirty="0"/>
          </a:p>
        </p:txBody>
      </p:sp>
      <p:sp>
        <p:nvSpPr>
          <p:cNvPr id="9" name="Text 7"/>
          <p:cNvSpPr/>
          <p:nvPr/>
        </p:nvSpPr>
        <p:spPr>
          <a:xfrm>
            <a:off x="7543919" y="2307193"/>
            <a:ext cx="6137672" cy="707231"/>
          </a:xfrm>
          <a:prstGeom prst="rect">
            <a:avLst/>
          </a:prstGeom>
          <a:noFill/>
          <a:ln/>
        </p:spPr>
        <p:txBody>
          <a:bodyPr wrap="square" lIns="0" tIns="0" rIns="0" bIns="0" rtlCol="0" anchor="t"/>
          <a:lstStyle/>
          <a:p>
            <a:pPr marL="0" indent="0" algn="l">
              <a:lnSpc>
                <a:spcPts val="1850"/>
              </a:lnSpc>
              <a:buNone/>
            </a:pPr>
            <a:r>
              <a:rPr lang="en-US" sz="1150" kern="0" spc="-23" dirty="0">
                <a:solidFill>
                  <a:srgbClr val="E0D6DE"/>
                </a:solidFill>
                <a:latin typeface="Inter" pitchFamily="34" charset="0"/>
                <a:ea typeface="Inter" pitchFamily="34" charset="-122"/>
                <a:cs typeface="Inter" pitchFamily="34" charset="-120"/>
              </a:rPr>
              <a:t>GPS modules provide live location data of each shuttle, which is displayed on web dashboards for both students and administrators, enhancing route visibility and scheduling efficiency.</a:t>
            </a:r>
            <a:endParaRPr lang="en-US" sz="1150" dirty="0"/>
          </a:p>
        </p:txBody>
      </p:sp>
      <p:sp>
        <p:nvSpPr>
          <p:cNvPr id="10" name="Shape 8"/>
          <p:cNvSpPr/>
          <p:nvPr/>
        </p:nvSpPr>
        <p:spPr>
          <a:xfrm>
            <a:off x="793790" y="3316843"/>
            <a:ext cx="6447711" cy="1111687"/>
          </a:xfrm>
          <a:prstGeom prst="roundRect">
            <a:avLst>
              <a:gd name="adj" fmla="val 5570"/>
            </a:avLst>
          </a:prstGeom>
          <a:solidFill>
            <a:srgbClr val="2F1D63"/>
          </a:solidFill>
          <a:ln w="7620">
            <a:solidFill>
              <a:srgbClr val="48367C"/>
            </a:solidFill>
            <a:prstDash val="solid"/>
          </a:ln>
        </p:spPr>
      </p:sp>
      <p:sp>
        <p:nvSpPr>
          <p:cNvPr id="11" name="Text 9"/>
          <p:cNvSpPr/>
          <p:nvPr/>
        </p:nvSpPr>
        <p:spPr>
          <a:xfrm>
            <a:off x="948809" y="3471863"/>
            <a:ext cx="2564844" cy="241816"/>
          </a:xfrm>
          <a:prstGeom prst="rect">
            <a:avLst/>
          </a:prstGeom>
          <a:noFill/>
          <a:ln/>
        </p:spPr>
        <p:txBody>
          <a:bodyPr wrap="none" lIns="0" tIns="0" rIns="0" bIns="0" rtlCol="0" anchor="t"/>
          <a:lstStyle/>
          <a:p>
            <a:pPr marL="0" indent="0" algn="l">
              <a:lnSpc>
                <a:spcPts val="1900"/>
              </a:lnSpc>
              <a:buNone/>
            </a:pPr>
            <a:r>
              <a:rPr lang="en-US" sz="1500" b="1" kern="0" spc="-30" dirty="0">
                <a:solidFill>
                  <a:srgbClr val="E0D6DE"/>
                </a:solidFill>
                <a:latin typeface="Petrona Bold" pitchFamily="34" charset="0"/>
                <a:ea typeface="Petrona Bold" pitchFamily="34" charset="-122"/>
                <a:cs typeface="Petrona Bold" pitchFamily="34" charset="-120"/>
              </a:rPr>
              <a:t>Speed-Based Door Monitoring</a:t>
            </a:r>
            <a:endParaRPr lang="en-US" sz="1500" dirty="0"/>
          </a:p>
        </p:txBody>
      </p:sp>
      <p:sp>
        <p:nvSpPr>
          <p:cNvPr id="12" name="Text 10"/>
          <p:cNvSpPr/>
          <p:nvPr/>
        </p:nvSpPr>
        <p:spPr>
          <a:xfrm>
            <a:off x="948809" y="3802023"/>
            <a:ext cx="6137672" cy="471488"/>
          </a:xfrm>
          <a:prstGeom prst="rect">
            <a:avLst/>
          </a:prstGeom>
          <a:noFill/>
          <a:ln/>
        </p:spPr>
        <p:txBody>
          <a:bodyPr wrap="square" lIns="0" tIns="0" rIns="0" bIns="0" rtlCol="0" anchor="t"/>
          <a:lstStyle/>
          <a:p>
            <a:pPr marL="0" indent="0" algn="l">
              <a:lnSpc>
                <a:spcPts val="1850"/>
              </a:lnSpc>
              <a:buNone/>
            </a:pPr>
            <a:r>
              <a:rPr lang="en-US" sz="1150" kern="0" spc="-23" dirty="0">
                <a:solidFill>
                  <a:srgbClr val="E0D6DE"/>
                </a:solidFill>
                <a:latin typeface="Inter" pitchFamily="34" charset="0"/>
                <a:ea typeface="Inter" pitchFamily="34" charset="-122"/>
                <a:cs typeface="Inter" pitchFamily="34" charset="-120"/>
              </a:rPr>
              <a:t>A safety feature that triggers a buzzer alert if the shuttle doors remain open while the vehicle is in motion, ensuring passenger safety.</a:t>
            </a:r>
            <a:endParaRPr lang="en-US" sz="1150" dirty="0"/>
          </a:p>
        </p:txBody>
      </p:sp>
      <p:sp>
        <p:nvSpPr>
          <p:cNvPr id="13" name="Shape 11"/>
          <p:cNvSpPr/>
          <p:nvPr/>
        </p:nvSpPr>
        <p:spPr>
          <a:xfrm>
            <a:off x="7388900" y="3316843"/>
            <a:ext cx="6447711" cy="1111687"/>
          </a:xfrm>
          <a:prstGeom prst="roundRect">
            <a:avLst>
              <a:gd name="adj" fmla="val 5570"/>
            </a:avLst>
          </a:prstGeom>
          <a:solidFill>
            <a:srgbClr val="2F1D63"/>
          </a:solidFill>
          <a:ln w="7620">
            <a:solidFill>
              <a:srgbClr val="48367C"/>
            </a:solidFill>
            <a:prstDash val="solid"/>
          </a:ln>
        </p:spPr>
      </p:sp>
      <p:sp>
        <p:nvSpPr>
          <p:cNvPr id="14" name="Text 12"/>
          <p:cNvSpPr/>
          <p:nvPr/>
        </p:nvSpPr>
        <p:spPr>
          <a:xfrm>
            <a:off x="7543919" y="3471863"/>
            <a:ext cx="1997154" cy="241816"/>
          </a:xfrm>
          <a:prstGeom prst="rect">
            <a:avLst/>
          </a:prstGeom>
          <a:noFill/>
          <a:ln/>
        </p:spPr>
        <p:txBody>
          <a:bodyPr wrap="none" lIns="0" tIns="0" rIns="0" bIns="0" rtlCol="0" anchor="t"/>
          <a:lstStyle/>
          <a:p>
            <a:pPr marL="0" indent="0" algn="l">
              <a:lnSpc>
                <a:spcPts val="1900"/>
              </a:lnSpc>
              <a:buNone/>
            </a:pPr>
            <a:r>
              <a:rPr lang="en-US" sz="1500" b="1" kern="0" spc="-30" dirty="0">
                <a:solidFill>
                  <a:srgbClr val="E0D6DE"/>
                </a:solidFill>
                <a:latin typeface="Petrona Bold" pitchFamily="34" charset="0"/>
                <a:ea typeface="Petrona Bold" pitchFamily="34" charset="-122"/>
                <a:cs typeface="Petrona Bold" pitchFamily="34" charset="-120"/>
              </a:rPr>
              <a:t>Online Wallet Recharge</a:t>
            </a:r>
            <a:endParaRPr lang="en-US" sz="1500" dirty="0"/>
          </a:p>
        </p:txBody>
      </p:sp>
      <p:sp>
        <p:nvSpPr>
          <p:cNvPr id="15" name="Text 13"/>
          <p:cNvSpPr/>
          <p:nvPr/>
        </p:nvSpPr>
        <p:spPr>
          <a:xfrm>
            <a:off x="7543919" y="3802023"/>
            <a:ext cx="6137672" cy="471488"/>
          </a:xfrm>
          <a:prstGeom prst="rect">
            <a:avLst/>
          </a:prstGeom>
          <a:noFill/>
          <a:ln/>
        </p:spPr>
        <p:txBody>
          <a:bodyPr wrap="square" lIns="0" tIns="0" rIns="0" bIns="0" rtlCol="0" anchor="t"/>
          <a:lstStyle/>
          <a:p>
            <a:pPr marL="0" indent="0" algn="l">
              <a:lnSpc>
                <a:spcPts val="1850"/>
              </a:lnSpc>
              <a:buNone/>
            </a:pPr>
            <a:r>
              <a:rPr lang="en-US" sz="1150" kern="0" spc="-23" dirty="0">
                <a:solidFill>
                  <a:srgbClr val="E0D6DE"/>
                </a:solidFill>
                <a:latin typeface="Inter" pitchFamily="34" charset="0"/>
                <a:ea typeface="Inter" pitchFamily="34" charset="-122"/>
                <a:cs typeface="Inter" pitchFamily="34" charset="-120"/>
              </a:rPr>
              <a:t>Integration with Razorpay allows students to recharge their RFID wallets via an online payment gateway, offering convenience and reducing manual recharge processes.</a:t>
            </a:r>
            <a:endParaRPr lang="en-US" sz="1150" dirty="0"/>
          </a:p>
        </p:txBody>
      </p:sp>
      <p:sp>
        <p:nvSpPr>
          <p:cNvPr id="16" name="Shape 14"/>
          <p:cNvSpPr/>
          <p:nvPr/>
        </p:nvSpPr>
        <p:spPr>
          <a:xfrm>
            <a:off x="793790" y="4575929"/>
            <a:ext cx="6447711" cy="1111687"/>
          </a:xfrm>
          <a:prstGeom prst="roundRect">
            <a:avLst>
              <a:gd name="adj" fmla="val 5570"/>
            </a:avLst>
          </a:prstGeom>
          <a:solidFill>
            <a:srgbClr val="2F1D63"/>
          </a:solidFill>
          <a:ln w="7620">
            <a:solidFill>
              <a:srgbClr val="48367C"/>
            </a:solidFill>
            <a:prstDash val="solid"/>
          </a:ln>
        </p:spPr>
      </p:sp>
      <p:sp>
        <p:nvSpPr>
          <p:cNvPr id="17" name="Text 15"/>
          <p:cNvSpPr/>
          <p:nvPr/>
        </p:nvSpPr>
        <p:spPr>
          <a:xfrm>
            <a:off x="948809" y="4730948"/>
            <a:ext cx="1935123" cy="241816"/>
          </a:xfrm>
          <a:prstGeom prst="rect">
            <a:avLst/>
          </a:prstGeom>
          <a:noFill/>
          <a:ln/>
        </p:spPr>
        <p:txBody>
          <a:bodyPr wrap="none" lIns="0" tIns="0" rIns="0" bIns="0" rtlCol="0" anchor="t"/>
          <a:lstStyle/>
          <a:p>
            <a:pPr marL="0" indent="0" algn="l">
              <a:lnSpc>
                <a:spcPts val="1900"/>
              </a:lnSpc>
              <a:buNone/>
            </a:pPr>
            <a:r>
              <a:rPr lang="en-US" sz="1500" b="1" kern="0" spc="-30" dirty="0">
                <a:solidFill>
                  <a:srgbClr val="E0D6DE"/>
                </a:solidFill>
                <a:latin typeface="Petrona Bold" pitchFamily="34" charset="0"/>
                <a:ea typeface="Petrona Bold" pitchFamily="34" charset="-122"/>
                <a:cs typeface="Petrona Bold" pitchFamily="34" charset="-120"/>
              </a:rPr>
              <a:t>Geofencing Control</a:t>
            </a:r>
            <a:endParaRPr lang="en-US" sz="1500" dirty="0"/>
          </a:p>
        </p:txBody>
      </p:sp>
      <p:sp>
        <p:nvSpPr>
          <p:cNvPr id="18" name="Text 16"/>
          <p:cNvSpPr/>
          <p:nvPr/>
        </p:nvSpPr>
        <p:spPr>
          <a:xfrm>
            <a:off x="948809" y="5061109"/>
            <a:ext cx="6137672" cy="471488"/>
          </a:xfrm>
          <a:prstGeom prst="rect">
            <a:avLst/>
          </a:prstGeom>
          <a:noFill/>
          <a:ln/>
        </p:spPr>
        <p:txBody>
          <a:bodyPr wrap="square" lIns="0" tIns="0" rIns="0" bIns="0" rtlCol="0" anchor="t"/>
          <a:lstStyle/>
          <a:p>
            <a:pPr marL="0" indent="0" algn="l">
              <a:lnSpc>
                <a:spcPts val="1850"/>
              </a:lnSpc>
              <a:buNone/>
            </a:pPr>
            <a:r>
              <a:rPr lang="en-US" sz="1150" kern="0" spc="-23" dirty="0">
                <a:solidFill>
                  <a:srgbClr val="E0D6DE"/>
                </a:solidFill>
                <a:latin typeface="Inter" pitchFamily="34" charset="0"/>
                <a:ea typeface="Inter" pitchFamily="34" charset="-122"/>
                <a:cs typeface="Inter" pitchFamily="34" charset="-120"/>
              </a:rPr>
              <a:t>Virtual boundaries are set using GPS data. Alerts are generated if a shuttle enters or exits predefined zones, allowing operators to ensure compliance with designated routes.</a:t>
            </a:r>
            <a:endParaRPr lang="en-US" sz="1150" dirty="0"/>
          </a:p>
        </p:txBody>
      </p:sp>
      <p:sp>
        <p:nvSpPr>
          <p:cNvPr id="19" name="Shape 17"/>
          <p:cNvSpPr/>
          <p:nvPr/>
        </p:nvSpPr>
        <p:spPr>
          <a:xfrm>
            <a:off x="7388900" y="4575929"/>
            <a:ext cx="6447711" cy="1111687"/>
          </a:xfrm>
          <a:prstGeom prst="roundRect">
            <a:avLst>
              <a:gd name="adj" fmla="val 5570"/>
            </a:avLst>
          </a:prstGeom>
          <a:solidFill>
            <a:srgbClr val="2F1D63"/>
          </a:solidFill>
          <a:ln w="7620">
            <a:solidFill>
              <a:srgbClr val="48367C"/>
            </a:solidFill>
            <a:prstDash val="solid"/>
          </a:ln>
        </p:spPr>
      </p:sp>
      <p:sp>
        <p:nvSpPr>
          <p:cNvPr id="20" name="Text 18"/>
          <p:cNvSpPr/>
          <p:nvPr/>
        </p:nvSpPr>
        <p:spPr>
          <a:xfrm>
            <a:off x="7543919" y="4730948"/>
            <a:ext cx="2674501" cy="241816"/>
          </a:xfrm>
          <a:prstGeom prst="rect">
            <a:avLst/>
          </a:prstGeom>
          <a:noFill/>
          <a:ln/>
        </p:spPr>
        <p:txBody>
          <a:bodyPr wrap="none" lIns="0" tIns="0" rIns="0" bIns="0" rtlCol="0" anchor="t"/>
          <a:lstStyle/>
          <a:p>
            <a:pPr marL="0" indent="0" algn="l">
              <a:lnSpc>
                <a:spcPts val="1900"/>
              </a:lnSpc>
              <a:buNone/>
            </a:pPr>
            <a:r>
              <a:rPr lang="en-US" sz="1500" b="1" kern="0" spc="-30" dirty="0">
                <a:solidFill>
                  <a:srgbClr val="E0D6DE"/>
                </a:solidFill>
                <a:latin typeface="Petrona Bold" pitchFamily="34" charset="0"/>
                <a:ea typeface="Petrona Bold" pitchFamily="34" charset="-122"/>
                <a:cs typeface="Petrona Bold" pitchFamily="34" charset="-120"/>
              </a:rPr>
              <a:t>Cloud-Based Data Management</a:t>
            </a:r>
            <a:endParaRPr lang="en-US" sz="1500" dirty="0"/>
          </a:p>
        </p:txBody>
      </p:sp>
      <p:sp>
        <p:nvSpPr>
          <p:cNvPr id="21" name="Text 19"/>
          <p:cNvSpPr/>
          <p:nvPr/>
        </p:nvSpPr>
        <p:spPr>
          <a:xfrm>
            <a:off x="7543919" y="5061109"/>
            <a:ext cx="6137672" cy="471488"/>
          </a:xfrm>
          <a:prstGeom prst="rect">
            <a:avLst/>
          </a:prstGeom>
          <a:noFill/>
          <a:ln/>
        </p:spPr>
        <p:txBody>
          <a:bodyPr wrap="square" lIns="0" tIns="0" rIns="0" bIns="0" rtlCol="0" anchor="t"/>
          <a:lstStyle/>
          <a:p>
            <a:pPr marL="0" indent="0" algn="l">
              <a:lnSpc>
                <a:spcPts val="1850"/>
              </a:lnSpc>
              <a:buNone/>
            </a:pPr>
            <a:r>
              <a:rPr lang="en-US" sz="1150" kern="0" spc="-23" dirty="0">
                <a:solidFill>
                  <a:srgbClr val="E0D6DE"/>
                </a:solidFill>
                <a:latin typeface="Inter" pitchFamily="34" charset="0"/>
                <a:ea typeface="Inter" pitchFamily="34" charset="-122"/>
                <a:cs typeface="Inter" pitchFamily="34" charset="-120"/>
              </a:rPr>
              <a:t>The system uses WebSocket for real-time data synchronization and secure storage of transaction history, shuttle logs, and geofence status on the cloud.</a:t>
            </a:r>
            <a:endParaRPr lang="en-US" sz="1150" dirty="0"/>
          </a:p>
        </p:txBody>
      </p:sp>
      <p:sp>
        <p:nvSpPr>
          <p:cNvPr id="22" name="Text 20"/>
          <p:cNvSpPr/>
          <p:nvPr/>
        </p:nvSpPr>
        <p:spPr>
          <a:xfrm>
            <a:off x="793790" y="6000869"/>
            <a:ext cx="2322076" cy="290155"/>
          </a:xfrm>
          <a:prstGeom prst="rect">
            <a:avLst/>
          </a:prstGeom>
          <a:noFill/>
          <a:ln/>
        </p:spPr>
        <p:txBody>
          <a:bodyPr wrap="none" lIns="0" tIns="0" rIns="0" bIns="0" rtlCol="0" anchor="t"/>
          <a:lstStyle/>
          <a:p>
            <a:pPr marL="0" indent="0" algn="l">
              <a:lnSpc>
                <a:spcPts val="2250"/>
              </a:lnSpc>
              <a:buNone/>
            </a:pPr>
            <a:r>
              <a:rPr lang="en-US" sz="1800" b="1" kern="0" spc="-37" dirty="0">
                <a:solidFill>
                  <a:srgbClr val="FF8AAF"/>
                </a:solidFill>
                <a:latin typeface="Petrona Bold" pitchFamily="34" charset="0"/>
                <a:ea typeface="Petrona Bold" pitchFamily="34" charset="-122"/>
                <a:cs typeface="Petrona Bold" pitchFamily="34" charset="-120"/>
              </a:rPr>
              <a:t>Student Mobile App</a:t>
            </a:r>
            <a:endParaRPr lang="en-US" sz="1800" dirty="0"/>
          </a:p>
        </p:txBody>
      </p:sp>
      <p:sp>
        <p:nvSpPr>
          <p:cNvPr id="23" name="Text 21"/>
          <p:cNvSpPr/>
          <p:nvPr/>
        </p:nvSpPr>
        <p:spPr>
          <a:xfrm>
            <a:off x="793790" y="6438424"/>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kern="0" spc="-23" dirty="0">
                <a:solidFill>
                  <a:srgbClr val="E0D6DE"/>
                </a:solidFill>
                <a:latin typeface="Inter" pitchFamily="34" charset="0"/>
                <a:ea typeface="Inter" pitchFamily="34" charset="-122"/>
                <a:cs typeface="Inter" pitchFamily="34" charset="-120"/>
              </a:rPr>
              <a:t>Track shuttles in real-time</a:t>
            </a:r>
            <a:endParaRPr lang="en-US" sz="1150" dirty="0"/>
          </a:p>
        </p:txBody>
      </p:sp>
      <p:sp>
        <p:nvSpPr>
          <p:cNvPr id="24" name="Text 22"/>
          <p:cNvSpPr/>
          <p:nvPr/>
        </p:nvSpPr>
        <p:spPr>
          <a:xfrm>
            <a:off x="793790" y="6725722"/>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kern="0" spc="-23" dirty="0">
                <a:solidFill>
                  <a:srgbClr val="E0D6DE"/>
                </a:solidFill>
                <a:latin typeface="Inter" pitchFamily="34" charset="0"/>
                <a:ea typeface="Inter" pitchFamily="34" charset="-122"/>
                <a:cs typeface="Inter" pitchFamily="34" charset="-120"/>
              </a:rPr>
              <a:t>View transaction history</a:t>
            </a:r>
            <a:endParaRPr lang="en-US" sz="1150" dirty="0"/>
          </a:p>
        </p:txBody>
      </p:sp>
      <p:sp>
        <p:nvSpPr>
          <p:cNvPr id="25" name="Text 23"/>
          <p:cNvSpPr/>
          <p:nvPr/>
        </p:nvSpPr>
        <p:spPr>
          <a:xfrm>
            <a:off x="793790" y="7013019"/>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kern="0" spc="-23" dirty="0">
                <a:solidFill>
                  <a:srgbClr val="E0D6DE"/>
                </a:solidFill>
                <a:latin typeface="Inter" pitchFamily="34" charset="0"/>
                <a:ea typeface="Inter" pitchFamily="34" charset="-122"/>
                <a:cs typeface="Inter" pitchFamily="34" charset="-120"/>
              </a:rPr>
              <a:t>Recharge RFID wallet</a:t>
            </a:r>
            <a:endParaRPr lang="en-US" sz="1150" dirty="0"/>
          </a:p>
        </p:txBody>
      </p:sp>
      <p:sp>
        <p:nvSpPr>
          <p:cNvPr id="26" name="Text 24"/>
          <p:cNvSpPr/>
          <p:nvPr/>
        </p:nvSpPr>
        <p:spPr>
          <a:xfrm>
            <a:off x="7502604" y="6000869"/>
            <a:ext cx="2322076" cy="290155"/>
          </a:xfrm>
          <a:prstGeom prst="rect">
            <a:avLst/>
          </a:prstGeom>
          <a:noFill/>
          <a:ln/>
        </p:spPr>
        <p:txBody>
          <a:bodyPr wrap="none" lIns="0" tIns="0" rIns="0" bIns="0" rtlCol="0" anchor="t"/>
          <a:lstStyle/>
          <a:p>
            <a:pPr marL="0" indent="0" algn="l">
              <a:lnSpc>
                <a:spcPts val="2250"/>
              </a:lnSpc>
              <a:buNone/>
            </a:pPr>
            <a:r>
              <a:rPr lang="en-US" sz="1800" b="1" kern="0" spc="-37" dirty="0">
                <a:solidFill>
                  <a:srgbClr val="FF8AAF"/>
                </a:solidFill>
                <a:latin typeface="Petrona Bold" pitchFamily="34" charset="0"/>
                <a:ea typeface="Petrona Bold" pitchFamily="34" charset="-122"/>
                <a:cs typeface="Petrona Bold" pitchFamily="34" charset="-120"/>
              </a:rPr>
              <a:t>Operator App</a:t>
            </a:r>
            <a:endParaRPr lang="en-US" sz="1800" dirty="0"/>
          </a:p>
        </p:txBody>
      </p:sp>
      <p:sp>
        <p:nvSpPr>
          <p:cNvPr id="27" name="Text 25"/>
          <p:cNvSpPr/>
          <p:nvPr/>
        </p:nvSpPr>
        <p:spPr>
          <a:xfrm>
            <a:off x="7502604" y="6438424"/>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kern="0" spc="-23" dirty="0">
                <a:solidFill>
                  <a:srgbClr val="E0D6DE"/>
                </a:solidFill>
                <a:latin typeface="Inter" pitchFamily="34" charset="0"/>
                <a:ea typeface="Inter" pitchFamily="34" charset="-122"/>
                <a:cs typeface="Inter" pitchFamily="34" charset="-120"/>
              </a:rPr>
              <a:t>Real-time fleet status</a:t>
            </a:r>
            <a:endParaRPr lang="en-US" sz="1150" dirty="0"/>
          </a:p>
        </p:txBody>
      </p:sp>
      <p:sp>
        <p:nvSpPr>
          <p:cNvPr id="28" name="Text 26"/>
          <p:cNvSpPr/>
          <p:nvPr/>
        </p:nvSpPr>
        <p:spPr>
          <a:xfrm>
            <a:off x="7502604" y="6725722"/>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kern="0" spc="-23" dirty="0">
                <a:solidFill>
                  <a:srgbClr val="E0D6DE"/>
                </a:solidFill>
                <a:latin typeface="Inter" pitchFamily="34" charset="0"/>
                <a:ea typeface="Inter" pitchFamily="34" charset="-122"/>
                <a:cs typeface="Inter" pitchFamily="34" charset="-120"/>
              </a:rPr>
              <a:t>Geofence controls</a:t>
            </a:r>
            <a:endParaRPr lang="en-US" sz="1150" dirty="0"/>
          </a:p>
        </p:txBody>
      </p:sp>
      <p:sp>
        <p:nvSpPr>
          <p:cNvPr id="29" name="Text 27"/>
          <p:cNvSpPr/>
          <p:nvPr/>
        </p:nvSpPr>
        <p:spPr>
          <a:xfrm>
            <a:off x="7502604" y="7013019"/>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kern="0" spc="-23" dirty="0">
                <a:solidFill>
                  <a:srgbClr val="E0D6DE"/>
                </a:solidFill>
                <a:latin typeface="Inter" pitchFamily="34" charset="0"/>
                <a:ea typeface="Inter" pitchFamily="34" charset="-122"/>
                <a:cs typeface="Inter" pitchFamily="34" charset="-120"/>
              </a:rPr>
              <a:t>Door status monitoring</a:t>
            </a:r>
            <a:endParaRPr lang="en-US" sz="1150" dirty="0"/>
          </a:p>
        </p:txBody>
      </p:sp>
      <p:sp>
        <p:nvSpPr>
          <p:cNvPr id="30" name="Text 28"/>
          <p:cNvSpPr/>
          <p:nvPr/>
        </p:nvSpPr>
        <p:spPr>
          <a:xfrm>
            <a:off x="7502604" y="7300317"/>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kern="0" spc="-23" dirty="0">
                <a:solidFill>
                  <a:srgbClr val="E0D6DE"/>
                </a:solidFill>
                <a:latin typeface="Inter" pitchFamily="34" charset="0"/>
                <a:ea typeface="Inter" pitchFamily="34" charset="-122"/>
                <a:cs typeface="Inter" pitchFamily="34" charset="-120"/>
              </a:rPr>
              <a:t>Daily operation summaries</a:t>
            </a:r>
            <a:endParaRPr lang="en-US" sz="1150" dirty="0"/>
          </a:p>
        </p:txBody>
      </p:sp>
      <p:sp>
        <p:nvSpPr>
          <p:cNvPr id="31" name="Rectangle 30">
            <a:extLst>
              <a:ext uri="{FF2B5EF4-FFF2-40B4-BE49-F238E27FC236}">
                <a16:creationId xmlns:a16="http://schemas.microsoft.com/office/drawing/2014/main" id="{66031949-1623-0A90-8644-3B69C1134306}"/>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5781" y="651153"/>
            <a:ext cx="4243268" cy="462796"/>
          </a:xfrm>
          <a:prstGeom prst="rect">
            <a:avLst/>
          </a:prstGeom>
          <a:noFill/>
          <a:ln/>
        </p:spPr>
        <p:txBody>
          <a:bodyPr wrap="none" lIns="0" tIns="0" rIns="0" bIns="0" rtlCol="0" anchor="t"/>
          <a:lstStyle/>
          <a:p>
            <a:pPr marL="0" indent="0" algn="l">
              <a:lnSpc>
                <a:spcPts val="3600"/>
              </a:lnSpc>
              <a:buNone/>
            </a:pPr>
            <a:r>
              <a:rPr lang="en-US" sz="2900" b="1" kern="0" spc="-58" dirty="0">
                <a:solidFill>
                  <a:srgbClr val="FF8AAF"/>
                </a:solidFill>
                <a:latin typeface="Petrona Bold" pitchFamily="34" charset="0"/>
                <a:ea typeface="Petrona Bold" pitchFamily="34" charset="-122"/>
                <a:cs typeface="Petrona Bold" pitchFamily="34" charset="-120"/>
              </a:rPr>
              <a:t>System Flow Visualization</a:t>
            </a:r>
            <a:endParaRPr lang="en-US" sz="2900" dirty="0"/>
          </a:p>
        </p:txBody>
      </p:sp>
      <p:sp>
        <p:nvSpPr>
          <p:cNvPr id="4" name="Text 1"/>
          <p:cNvSpPr/>
          <p:nvPr/>
        </p:nvSpPr>
        <p:spPr>
          <a:xfrm>
            <a:off x="6245781" y="1325404"/>
            <a:ext cx="7625239" cy="225743"/>
          </a:xfrm>
          <a:prstGeom prst="rect">
            <a:avLst/>
          </a:prstGeom>
          <a:noFill/>
          <a:ln/>
        </p:spPr>
        <p:txBody>
          <a:bodyPr wrap="non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The system involves several key steps for efficient operation.</a:t>
            </a:r>
            <a:endParaRPr lang="en-US" sz="1100" dirty="0"/>
          </a:p>
        </p:txBody>
      </p:sp>
      <p:sp>
        <p:nvSpPr>
          <p:cNvPr id="5" name="Shape 2"/>
          <p:cNvSpPr/>
          <p:nvPr/>
        </p:nvSpPr>
        <p:spPr>
          <a:xfrm>
            <a:off x="10050780" y="1709738"/>
            <a:ext cx="15240" cy="5379601"/>
          </a:xfrm>
          <a:prstGeom prst="roundRect">
            <a:avLst>
              <a:gd name="adj" fmla="val 388691"/>
            </a:avLst>
          </a:prstGeom>
          <a:solidFill>
            <a:srgbClr val="48367C"/>
          </a:solidFill>
          <a:ln/>
        </p:spPr>
      </p:sp>
      <p:sp>
        <p:nvSpPr>
          <p:cNvPr id="6" name="Shape 3"/>
          <p:cNvSpPr/>
          <p:nvPr/>
        </p:nvSpPr>
        <p:spPr>
          <a:xfrm>
            <a:off x="9491960" y="2019300"/>
            <a:ext cx="423029" cy="15240"/>
          </a:xfrm>
          <a:prstGeom prst="roundRect">
            <a:avLst>
              <a:gd name="adj" fmla="val 388691"/>
            </a:avLst>
          </a:prstGeom>
          <a:solidFill>
            <a:srgbClr val="48367C"/>
          </a:solidFill>
          <a:ln/>
        </p:spPr>
      </p:sp>
      <p:sp>
        <p:nvSpPr>
          <p:cNvPr id="7" name="Shape 4"/>
          <p:cNvSpPr/>
          <p:nvPr/>
        </p:nvSpPr>
        <p:spPr>
          <a:xfrm>
            <a:off x="9899749" y="1868329"/>
            <a:ext cx="317302" cy="317302"/>
          </a:xfrm>
          <a:prstGeom prst="roundRect">
            <a:avLst>
              <a:gd name="adj" fmla="val 18669"/>
            </a:avLst>
          </a:prstGeom>
          <a:solidFill>
            <a:srgbClr val="2F1D63"/>
          </a:solidFill>
          <a:ln w="7620">
            <a:solidFill>
              <a:srgbClr val="48367C"/>
            </a:solidFill>
            <a:prstDash val="solid"/>
          </a:ln>
        </p:spPr>
      </p:sp>
      <p:sp>
        <p:nvSpPr>
          <p:cNvPr id="8" name="Text 5"/>
          <p:cNvSpPr/>
          <p:nvPr/>
        </p:nvSpPr>
        <p:spPr>
          <a:xfrm>
            <a:off x="9947315" y="1888093"/>
            <a:ext cx="222052" cy="277654"/>
          </a:xfrm>
          <a:prstGeom prst="rect">
            <a:avLst/>
          </a:prstGeom>
          <a:noFill/>
          <a:ln/>
        </p:spPr>
        <p:txBody>
          <a:bodyPr wrap="none" lIns="0" tIns="0" rIns="0" bIns="0" rtlCol="0" anchor="t"/>
          <a:lstStyle/>
          <a:p>
            <a:pPr marL="0" indent="0" algn="ctr">
              <a:lnSpc>
                <a:spcPts val="1700"/>
              </a:lnSpc>
              <a:buNone/>
            </a:pPr>
            <a:r>
              <a:rPr lang="en-US" sz="1700" b="1" kern="0" spc="-35" dirty="0">
                <a:solidFill>
                  <a:srgbClr val="E0D6DE"/>
                </a:solidFill>
                <a:latin typeface="Petrona Bold" pitchFamily="34" charset="0"/>
                <a:ea typeface="Petrona Bold" pitchFamily="34" charset="-122"/>
                <a:cs typeface="Petrona Bold" pitchFamily="34" charset="-120"/>
              </a:rPr>
              <a:t>1</a:t>
            </a:r>
            <a:endParaRPr lang="en-US" sz="1700" dirty="0"/>
          </a:p>
        </p:txBody>
      </p:sp>
      <p:sp>
        <p:nvSpPr>
          <p:cNvPr id="9" name="Text 6"/>
          <p:cNvSpPr/>
          <p:nvPr/>
        </p:nvSpPr>
        <p:spPr>
          <a:xfrm>
            <a:off x="7502247" y="1850708"/>
            <a:ext cx="1851065" cy="231338"/>
          </a:xfrm>
          <a:prstGeom prst="rect">
            <a:avLst/>
          </a:prstGeom>
          <a:noFill/>
          <a:ln/>
        </p:spPr>
        <p:txBody>
          <a:bodyPr wrap="none" lIns="0" tIns="0" rIns="0" bIns="0" rtlCol="0" anchor="t"/>
          <a:lstStyle/>
          <a:p>
            <a:pPr marL="0" indent="0" algn="r">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RFID Card Tap</a:t>
            </a:r>
            <a:endParaRPr lang="en-US" sz="1450" dirty="0"/>
          </a:p>
        </p:txBody>
      </p:sp>
      <p:sp>
        <p:nvSpPr>
          <p:cNvPr id="10" name="Text 7"/>
          <p:cNvSpPr/>
          <p:nvPr/>
        </p:nvSpPr>
        <p:spPr>
          <a:xfrm>
            <a:off x="6245781" y="2166580"/>
            <a:ext cx="3107531" cy="677228"/>
          </a:xfrm>
          <a:prstGeom prst="rect">
            <a:avLst/>
          </a:prstGeom>
          <a:noFill/>
          <a:ln/>
        </p:spPr>
        <p:txBody>
          <a:bodyPr wrap="square" lIns="0" tIns="0" rIns="0" bIns="0" rtlCol="0" anchor="t"/>
          <a:lstStyle/>
          <a:p>
            <a:pPr marL="0" indent="0" algn="r">
              <a:lnSpc>
                <a:spcPts val="1750"/>
              </a:lnSpc>
              <a:buNone/>
            </a:pPr>
            <a:r>
              <a:rPr lang="en-US" sz="1100" kern="0" spc="-22" dirty="0">
                <a:solidFill>
                  <a:srgbClr val="E0D6DE"/>
                </a:solidFill>
                <a:latin typeface="Inter" pitchFamily="34" charset="0"/>
                <a:ea typeface="Inter" pitchFamily="34" charset="-122"/>
                <a:cs typeface="Inter" pitchFamily="34" charset="-120"/>
              </a:rPr>
              <a:t>The student taps their RFID card on the shuttle's RFID reader. The ESP32 verifies the card and deducts fare from the wallet.</a:t>
            </a:r>
            <a:endParaRPr lang="en-US" sz="1100" dirty="0"/>
          </a:p>
        </p:txBody>
      </p:sp>
      <p:sp>
        <p:nvSpPr>
          <p:cNvPr id="11" name="Shape 8"/>
          <p:cNvSpPr/>
          <p:nvPr/>
        </p:nvSpPr>
        <p:spPr>
          <a:xfrm>
            <a:off x="10201811" y="2724388"/>
            <a:ext cx="423029" cy="15240"/>
          </a:xfrm>
          <a:prstGeom prst="roundRect">
            <a:avLst>
              <a:gd name="adj" fmla="val 388691"/>
            </a:avLst>
          </a:prstGeom>
          <a:solidFill>
            <a:srgbClr val="48367C"/>
          </a:solidFill>
          <a:ln/>
        </p:spPr>
      </p:sp>
      <p:sp>
        <p:nvSpPr>
          <p:cNvPr id="12" name="Shape 9"/>
          <p:cNvSpPr/>
          <p:nvPr/>
        </p:nvSpPr>
        <p:spPr>
          <a:xfrm>
            <a:off x="9899749" y="2573417"/>
            <a:ext cx="317302" cy="317302"/>
          </a:xfrm>
          <a:prstGeom prst="roundRect">
            <a:avLst>
              <a:gd name="adj" fmla="val 18669"/>
            </a:avLst>
          </a:prstGeom>
          <a:solidFill>
            <a:srgbClr val="2F1D63"/>
          </a:solidFill>
          <a:ln w="7620">
            <a:solidFill>
              <a:srgbClr val="48367C"/>
            </a:solidFill>
            <a:prstDash val="solid"/>
          </a:ln>
        </p:spPr>
      </p:sp>
      <p:sp>
        <p:nvSpPr>
          <p:cNvPr id="13" name="Text 10"/>
          <p:cNvSpPr/>
          <p:nvPr/>
        </p:nvSpPr>
        <p:spPr>
          <a:xfrm>
            <a:off x="9947315" y="2593181"/>
            <a:ext cx="222052" cy="277654"/>
          </a:xfrm>
          <a:prstGeom prst="rect">
            <a:avLst/>
          </a:prstGeom>
          <a:noFill/>
          <a:ln/>
        </p:spPr>
        <p:txBody>
          <a:bodyPr wrap="none" lIns="0" tIns="0" rIns="0" bIns="0" rtlCol="0" anchor="t"/>
          <a:lstStyle/>
          <a:p>
            <a:pPr marL="0" indent="0" algn="ctr">
              <a:lnSpc>
                <a:spcPts val="1700"/>
              </a:lnSpc>
              <a:buNone/>
            </a:pPr>
            <a:r>
              <a:rPr lang="en-US" sz="1700" b="1" kern="0" spc="-35" dirty="0">
                <a:solidFill>
                  <a:srgbClr val="E0D6DE"/>
                </a:solidFill>
                <a:latin typeface="Petrona Bold" pitchFamily="34" charset="0"/>
                <a:ea typeface="Petrona Bold" pitchFamily="34" charset="-122"/>
                <a:cs typeface="Petrona Bold" pitchFamily="34" charset="-120"/>
              </a:rPr>
              <a:t>2</a:t>
            </a:r>
            <a:endParaRPr lang="en-US" sz="1700" dirty="0"/>
          </a:p>
        </p:txBody>
      </p:sp>
      <p:sp>
        <p:nvSpPr>
          <p:cNvPr id="14" name="Text 11"/>
          <p:cNvSpPr/>
          <p:nvPr/>
        </p:nvSpPr>
        <p:spPr>
          <a:xfrm>
            <a:off x="10763488" y="2555796"/>
            <a:ext cx="1851065" cy="231338"/>
          </a:xfrm>
          <a:prstGeom prst="rect">
            <a:avLst/>
          </a:prstGeom>
          <a:noFill/>
          <a:ln/>
        </p:spPr>
        <p:txBody>
          <a:bodyPr wrap="none" lIns="0" tIns="0" rIns="0" bIns="0" rtlCol="0" anchor="t"/>
          <a:lstStyle/>
          <a:p>
            <a:pPr marL="0" indent="0" algn="l">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Transaction Logging</a:t>
            </a:r>
            <a:endParaRPr lang="en-US" sz="1450" dirty="0"/>
          </a:p>
        </p:txBody>
      </p:sp>
      <p:sp>
        <p:nvSpPr>
          <p:cNvPr id="15" name="Text 12"/>
          <p:cNvSpPr/>
          <p:nvPr/>
        </p:nvSpPr>
        <p:spPr>
          <a:xfrm>
            <a:off x="10763488" y="2871668"/>
            <a:ext cx="3107531" cy="677228"/>
          </a:xfrm>
          <a:prstGeom prst="rect">
            <a:avLst/>
          </a:prstGeom>
          <a:noFill/>
          <a:ln/>
        </p:spPr>
        <p:txBody>
          <a:bodyPr wrap="squar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Payment details are logged and sent to the cloud using WebSocket. Students can view this data in their app under transaction history.</a:t>
            </a:r>
            <a:endParaRPr lang="en-US" sz="1100" dirty="0"/>
          </a:p>
        </p:txBody>
      </p:sp>
      <p:sp>
        <p:nvSpPr>
          <p:cNvPr id="16" name="Shape 13"/>
          <p:cNvSpPr/>
          <p:nvPr/>
        </p:nvSpPr>
        <p:spPr>
          <a:xfrm>
            <a:off x="9491960" y="3435310"/>
            <a:ext cx="423029" cy="15240"/>
          </a:xfrm>
          <a:prstGeom prst="roundRect">
            <a:avLst>
              <a:gd name="adj" fmla="val 388691"/>
            </a:avLst>
          </a:prstGeom>
          <a:solidFill>
            <a:srgbClr val="48367C"/>
          </a:solidFill>
          <a:ln/>
        </p:spPr>
      </p:sp>
      <p:sp>
        <p:nvSpPr>
          <p:cNvPr id="17" name="Shape 14"/>
          <p:cNvSpPr/>
          <p:nvPr/>
        </p:nvSpPr>
        <p:spPr>
          <a:xfrm>
            <a:off x="9899749" y="3284339"/>
            <a:ext cx="317302" cy="317302"/>
          </a:xfrm>
          <a:prstGeom prst="roundRect">
            <a:avLst>
              <a:gd name="adj" fmla="val 18669"/>
            </a:avLst>
          </a:prstGeom>
          <a:solidFill>
            <a:srgbClr val="2F1D63"/>
          </a:solidFill>
          <a:ln w="7620">
            <a:solidFill>
              <a:srgbClr val="48367C"/>
            </a:solidFill>
            <a:prstDash val="solid"/>
          </a:ln>
        </p:spPr>
      </p:sp>
      <p:sp>
        <p:nvSpPr>
          <p:cNvPr id="18" name="Text 15"/>
          <p:cNvSpPr/>
          <p:nvPr/>
        </p:nvSpPr>
        <p:spPr>
          <a:xfrm>
            <a:off x="9947315" y="3304103"/>
            <a:ext cx="222052" cy="277654"/>
          </a:xfrm>
          <a:prstGeom prst="rect">
            <a:avLst/>
          </a:prstGeom>
          <a:noFill/>
          <a:ln/>
        </p:spPr>
        <p:txBody>
          <a:bodyPr wrap="none" lIns="0" tIns="0" rIns="0" bIns="0" rtlCol="0" anchor="t"/>
          <a:lstStyle/>
          <a:p>
            <a:pPr marL="0" indent="0" algn="ctr">
              <a:lnSpc>
                <a:spcPts val="1700"/>
              </a:lnSpc>
              <a:buNone/>
            </a:pPr>
            <a:r>
              <a:rPr lang="en-US" sz="1700" b="1" kern="0" spc="-35" dirty="0">
                <a:solidFill>
                  <a:srgbClr val="E0D6DE"/>
                </a:solidFill>
                <a:latin typeface="Petrona Bold" pitchFamily="34" charset="0"/>
                <a:ea typeface="Petrona Bold" pitchFamily="34" charset="-122"/>
                <a:cs typeface="Petrona Bold" pitchFamily="34" charset="-120"/>
              </a:rPr>
              <a:t>3</a:t>
            </a:r>
            <a:endParaRPr lang="en-US" sz="1700" dirty="0"/>
          </a:p>
        </p:txBody>
      </p:sp>
      <p:sp>
        <p:nvSpPr>
          <p:cNvPr id="19" name="Text 16"/>
          <p:cNvSpPr/>
          <p:nvPr/>
        </p:nvSpPr>
        <p:spPr>
          <a:xfrm>
            <a:off x="7259360" y="3266718"/>
            <a:ext cx="2093952" cy="231338"/>
          </a:xfrm>
          <a:prstGeom prst="rect">
            <a:avLst/>
          </a:prstGeom>
          <a:noFill/>
          <a:ln/>
        </p:spPr>
        <p:txBody>
          <a:bodyPr wrap="none" lIns="0" tIns="0" rIns="0" bIns="0" rtlCol="0" anchor="t"/>
          <a:lstStyle/>
          <a:p>
            <a:pPr marL="0" indent="0" algn="r">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Shuttle Speed Monitoring</a:t>
            </a:r>
            <a:endParaRPr lang="en-US" sz="1450" dirty="0"/>
          </a:p>
        </p:txBody>
      </p:sp>
      <p:sp>
        <p:nvSpPr>
          <p:cNvPr id="20" name="Text 17"/>
          <p:cNvSpPr/>
          <p:nvPr/>
        </p:nvSpPr>
        <p:spPr>
          <a:xfrm>
            <a:off x="6245781" y="3582591"/>
            <a:ext cx="3107531" cy="902970"/>
          </a:xfrm>
          <a:prstGeom prst="rect">
            <a:avLst/>
          </a:prstGeom>
          <a:noFill/>
          <a:ln/>
        </p:spPr>
        <p:txBody>
          <a:bodyPr wrap="square" lIns="0" tIns="0" rIns="0" bIns="0" rtlCol="0" anchor="t"/>
          <a:lstStyle/>
          <a:p>
            <a:pPr marL="0" indent="0" algn="r">
              <a:lnSpc>
                <a:spcPts val="1750"/>
              </a:lnSpc>
              <a:buNone/>
            </a:pPr>
            <a:r>
              <a:rPr lang="en-US" sz="1100" kern="0" spc="-22" dirty="0">
                <a:solidFill>
                  <a:srgbClr val="E0D6DE"/>
                </a:solidFill>
                <a:latin typeface="Inter" pitchFamily="34" charset="0"/>
                <a:ea typeface="Inter" pitchFamily="34" charset="-122"/>
                <a:cs typeface="Inter" pitchFamily="34" charset="-120"/>
              </a:rPr>
              <a:t>The system continuously monitors speed using a servo-based angle system. If the shuttle is moving and the door is open, a buzzer alert is triggered for safety.</a:t>
            </a:r>
            <a:endParaRPr lang="en-US" sz="1100" dirty="0"/>
          </a:p>
        </p:txBody>
      </p:sp>
      <p:sp>
        <p:nvSpPr>
          <p:cNvPr id="21" name="Shape 18"/>
          <p:cNvSpPr/>
          <p:nvPr/>
        </p:nvSpPr>
        <p:spPr>
          <a:xfrm>
            <a:off x="10201811" y="4256127"/>
            <a:ext cx="423029" cy="15240"/>
          </a:xfrm>
          <a:prstGeom prst="roundRect">
            <a:avLst>
              <a:gd name="adj" fmla="val 388691"/>
            </a:avLst>
          </a:prstGeom>
          <a:solidFill>
            <a:srgbClr val="48367C"/>
          </a:solidFill>
          <a:ln/>
        </p:spPr>
      </p:sp>
      <p:sp>
        <p:nvSpPr>
          <p:cNvPr id="22" name="Shape 19"/>
          <p:cNvSpPr/>
          <p:nvPr/>
        </p:nvSpPr>
        <p:spPr>
          <a:xfrm>
            <a:off x="9899749" y="4105156"/>
            <a:ext cx="317302" cy="317302"/>
          </a:xfrm>
          <a:prstGeom prst="roundRect">
            <a:avLst>
              <a:gd name="adj" fmla="val 18669"/>
            </a:avLst>
          </a:prstGeom>
          <a:solidFill>
            <a:srgbClr val="2F1D63"/>
          </a:solidFill>
          <a:ln w="7620">
            <a:solidFill>
              <a:srgbClr val="48367C"/>
            </a:solidFill>
            <a:prstDash val="solid"/>
          </a:ln>
        </p:spPr>
      </p:sp>
      <p:sp>
        <p:nvSpPr>
          <p:cNvPr id="23" name="Text 20"/>
          <p:cNvSpPr/>
          <p:nvPr/>
        </p:nvSpPr>
        <p:spPr>
          <a:xfrm>
            <a:off x="9947315" y="4124920"/>
            <a:ext cx="222052" cy="277654"/>
          </a:xfrm>
          <a:prstGeom prst="rect">
            <a:avLst/>
          </a:prstGeom>
          <a:noFill/>
          <a:ln/>
        </p:spPr>
        <p:txBody>
          <a:bodyPr wrap="none" lIns="0" tIns="0" rIns="0" bIns="0" rtlCol="0" anchor="t"/>
          <a:lstStyle/>
          <a:p>
            <a:pPr marL="0" indent="0" algn="ctr">
              <a:lnSpc>
                <a:spcPts val="1700"/>
              </a:lnSpc>
              <a:buNone/>
            </a:pPr>
            <a:r>
              <a:rPr lang="en-US" sz="1700" b="1" kern="0" spc="-35" dirty="0">
                <a:solidFill>
                  <a:srgbClr val="E0D6DE"/>
                </a:solidFill>
                <a:latin typeface="Petrona Bold" pitchFamily="34" charset="0"/>
                <a:ea typeface="Petrona Bold" pitchFamily="34" charset="-122"/>
                <a:cs typeface="Petrona Bold" pitchFamily="34" charset="-120"/>
              </a:rPr>
              <a:t>4</a:t>
            </a:r>
            <a:endParaRPr lang="en-US" sz="1700" dirty="0"/>
          </a:p>
        </p:txBody>
      </p:sp>
      <p:sp>
        <p:nvSpPr>
          <p:cNvPr id="24" name="Text 21"/>
          <p:cNvSpPr/>
          <p:nvPr/>
        </p:nvSpPr>
        <p:spPr>
          <a:xfrm>
            <a:off x="10763488" y="4087535"/>
            <a:ext cx="1851898" cy="231338"/>
          </a:xfrm>
          <a:prstGeom prst="rect">
            <a:avLst/>
          </a:prstGeom>
          <a:noFill/>
          <a:ln/>
        </p:spPr>
        <p:txBody>
          <a:bodyPr wrap="none" lIns="0" tIns="0" rIns="0" bIns="0" rtlCol="0" anchor="t"/>
          <a:lstStyle/>
          <a:p>
            <a:pPr marL="0" indent="0" algn="l">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GPS Location Tracking</a:t>
            </a:r>
            <a:endParaRPr lang="en-US" sz="1450" dirty="0"/>
          </a:p>
        </p:txBody>
      </p:sp>
      <p:sp>
        <p:nvSpPr>
          <p:cNvPr id="25" name="Text 22"/>
          <p:cNvSpPr/>
          <p:nvPr/>
        </p:nvSpPr>
        <p:spPr>
          <a:xfrm>
            <a:off x="10763488" y="4403407"/>
            <a:ext cx="3107531" cy="902970"/>
          </a:xfrm>
          <a:prstGeom prst="rect">
            <a:avLst/>
          </a:prstGeom>
          <a:noFill/>
          <a:ln/>
        </p:spPr>
        <p:txBody>
          <a:bodyPr wrap="squar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The shuttle's GPS module transmits real-time coordinates. Location data is updated on a web dashboard via WebSocket and shown using the Google Maps API.</a:t>
            </a:r>
            <a:endParaRPr lang="en-US" sz="1100" dirty="0"/>
          </a:p>
        </p:txBody>
      </p:sp>
      <p:sp>
        <p:nvSpPr>
          <p:cNvPr id="26" name="Shape 23"/>
          <p:cNvSpPr/>
          <p:nvPr/>
        </p:nvSpPr>
        <p:spPr>
          <a:xfrm>
            <a:off x="9491960" y="5077063"/>
            <a:ext cx="423029" cy="15240"/>
          </a:xfrm>
          <a:prstGeom prst="roundRect">
            <a:avLst>
              <a:gd name="adj" fmla="val 388691"/>
            </a:avLst>
          </a:prstGeom>
          <a:solidFill>
            <a:srgbClr val="48367C"/>
          </a:solidFill>
          <a:ln/>
        </p:spPr>
      </p:sp>
      <p:sp>
        <p:nvSpPr>
          <p:cNvPr id="27" name="Shape 24"/>
          <p:cNvSpPr/>
          <p:nvPr/>
        </p:nvSpPr>
        <p:spPr>
          <a:xfrm>
            <a:off x="9899749" y="4926092"/>
            <a:ext cx="317302" cy="317302"/>
          </a:xfrm>
          <a:prstGeom prst="roundRect">
            <a:avLst>
              <a:gd name="adj" fmla="val 18669"/>
            </a:avLst>
          </a:prstGeom>
          <a:solidFill>
            <a:srgbClr val="2F1D63"/>
          </a:solidFill>
          <a:ln w="7620">
            <a:solidFill>
              <a:srgbClr val="48367C"/>
            </a:solidFill>
            <a:prstDash val="solid"/>
          </a:ln>
        </p:spPr>
      </p:sp>
      <p:sp>
        <p:nvSpPr>
          <p:cNvPr id="28" name="Text 25"/>
          <p:cNvSpPr/>
          <p:nvPr/>
        </p:nvSpPr>
        <p:spPr>
          <a:xfrm>
            <a:off x="9947315" y="4945856"/>
            <a:ext cx="222052" cy="277654"/>
          </a:xfrm>
          <a:prstGeom prst="rect">
            <a:avLst/>
          </a:prstGeom>
          <a:noFill/>
          <a:ln/>
        </p:spPr>
        <p:txBody>
          <a:bodyPr wrap="none" lIns="0" tIns="0" rIns="0" bIns="0" rtlCol="0" anchor="t"/>
          <a:lstStyle/>
          <a:p>
            <a:pPr marL="0" indent="0" algn="ctr">
              <a:lnSpc>
                <a:spcPts val="1700"/>
              </a:lnSpc>
              <a:buNone/>
            </a:pPr>
            <a:r>
              <a:rPr lang="en-US" sz="1700" b="1" kern="0" spc="-35" dirty="0">
                <a:solidFill>
                  <a:srgbClr val="E0D6DE"/>
                </a:solidFill>
                <a:latin typeface="Petrona Bold" pitchFamily="34" charset="0"/>
                <a:ea typeface="Petrona Bold" pitchFamily="34" charset="-122"/>
                <a:cs typeface="Petrona Bold" pitchFamily="34" charset="-120"/>
              </a:rPr>
              <a:t>5</a:t>
            </a:r>
            <a:endParaRPr lang="en-US" sz="1700" dirty="0"/>
          </a:p>
        </p:txBody>
      </p:sp>
      <p:sp>
        <p:nvSpPr>
          <p:cNvPr id="29" name="Text 26"/>
          <p:cNvSpPr/>
          <p:nvPr/>
        </p:nvSpPr>
        <p:spPr>
          <a:xfrm>
            <a:off x="7324011" y="4908471"/>
            <a:ext cx="2029301" cy="231338"/>
          </a:xfrm>
          <a:prstGeom prst="rect">
            <a:avLst/>
          </a:prstGeom>
          <a:noFill/>
          <a:ln/>
        </p:spPr>
        <p:txBody>
          <a:bodyPr wrap="none" lIns="0" tIns="0" rIns="0" bIns="0" rtlCol="0" anchor="t"/>
          <a:lstStyle/>
          <a:p>
            <a:pPr marL="0" indent="0" algn="r">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Geofencing Enforcement</a:t>
            </a:r>
            <a:endParaRPr lang="en-US" sz="1450" dirty="0"/>
          </a:p>
        </p:txBody>
      </p:sp>
      <p:sp>
        <p:nvSpPr>
          <p:cNvPr id="30" name="Text 27"/>
          <p:cNvSpPr/>
          <p:nvPr/>
        </p:nvSpPr>
        <p:spPr>
          <a:xfrm>
            <a:off x="6245781" y="5224343"/>
            <a:ext cx="3107531" cy="902970"/>
          </a:xfrm>
          <a:prstGeom prst="rect">
            <a:avLst/>
          </a:prstGeom>
          <a:noFill/>
          <a:ln/>
        </p:spPr>
        <p:txBody>
          <a:bodyPr wrap="square" lIns="0" tIns="0" rIns="0" bIns="0" rtlCol="0" anchor="t"/>
          <a:lstStyle/>
          <a:p>
            <a:pPr marL="0" indent="0" algn="r">
              <a:lnSpc>
                <a:spcPts val="1750"/>
              </a:lnSpc>
              <a:buNone/>
            </a:pPr>
            <a:r>
              <a:rPr lang="en-US" sz="1100" kern="0" spc="-22" dirty="0">
                <a:solidFill>
                  <a:srgbClr val="E0D6DE"/>
                </a:solidFill>
                <a:latin typeface="Inter" pitchFamily="34" charset="0"/>
                <a:ea typeface="Inter" pitchFamily="34" charset="-122"/>
                <a:cs typeface="Inter" pitchFamily="34" charset="-120"/>
              </a:rPr>
              <a:t>The system checks if the shuttle is operating within its designated geofence zone. Any breach triggers a notification to the operator via the app.</a:t>
            </a:r>
            <a:endParaRPr lang="en-US" sz="1100" dirty="0"/>
          </a:p>
        </p:txBody>
      </p:sp>
      <p:sp>
        <p:nvSpPr>
          <p:cNvPr id="31" name="Shape 28"/>
          <p:cNvSpPr/>
          <p:nvPr/>
        </p:nvSpPr>
        <p:spPr>
          <a:xfrm>
            <a:off x="10201811" y="5897999"/>
            <a:ext cx="423029" cy="15240"/>
          </a:xfrm>
          <a:prstGeom prst="roundRect">
            <a:avLst>
              <a:gd name="adj" fmla="val 388691"/>
            </a:avLst>
          </a:prstGeom>
          <a:solidFill>
            <a:srgbClr val="48367C"/>
          </a:solidFill>
          <a:ln/>
        </p:spPr>
      </p:sp>
      <p:sp>
        <p:nvSpPr>
          <p:cNvPr id="32" name="Shape 29"/>
          <p:cNvSpPr/>
          <p:nvPr/>
        </p:nvSpPr>
        <p:spPr>
          <a:xfrm>
            <a:off x="9899749" y="5747028"/>
            <a:ext cx="317302" cy="317302"/>
          </a:xfrm>
          <a:prstGeom prst="roundRect">
            <a:avLst>
              <a:gd name="adj" fmla="val 18669"/>
            </a:avLst>
          </a:prstGeom>
          <a:solidFill>
            <a:srgbClr val="2F1D63"/>
          </a:solidFill>
          <a:ln w="7620">
            <a:solidFill>
              <a:srgbClr val="48367C"/>
            </a:solidFill>
            <a:prstDash val="solid"/>
          </a:ln>
        </p:spPr>
      </p:sp>
      <p:sp>
        <p:nvSpPr>
          <p:cNvPr id="33" name="Text 30"/>
          <p:cNvSpPr/>
          <p:nvPr/>
        </p:nvSpPr>
        <p:spPr>
          <a:xfrm>
            <a:off x="9947315" y="5766792"/>
            <a:ext cx="222052" cy="277654"/>
          </a:xfrm>
          <a:prstGeom prst="rect">
            <a:avLst/>
          </a:prstGeom>
          <a:noFill/>
          <a:ln/>
        </p:spPr>
        <p:txBody>
          <a:bodyPr wrap="none" lIns="0" tIns="0" rIns="0" bIns="0" rtlCol="0" anchor="t"/>
          <a:lstStyle/>
          <a:p>
            <a:pPr marL="0" indent="0" algn="ctr">
              <a:lnSpc>
                <a:spcPts val="1700"/>
              </a:lnSpc>
              <a:buNone/>
            </a:pPr>
            <a:r>
              <a:rPr lang="en-US" sz="1700" b="1" kern="0" spc="-35" dirty="0">
                <a:solidFill>
                  <a:srgbClr val="E0D6DE"/>
                </a:solidFill>
                <a:latin typeface="Petrona Bold" pitchFamily="34" charset="0"/>
                <a:ea typeface="Petrona Bold" pitchFamily="34" charset="-122"/>
                <a:cs typeface="Petrona Bold" pitchFamily="34" charset="-120"/>
              </a:rPr>
              <a:t>6</a:t>
            </a:r>
            <a:endParaRPr lang="en-US" sz="1700" dirty="0"/>
          </a:p>
        </p:txBody>
      </p:sp>
      <p:sp>
        <p:nvSpPr>
          <p:cNvPr id="34" name="Text 31"/>
          <p:cNvSpPr/>
          <p:nvPr/>
        </p:nvSpPr>
        <p:spPr>
          <a:xfrm>
            <a:off x="10763488" y="5729407"/>
            <a:ext cx="2580680" cy="231338"/>
          </a:xfrm>
          <a:prstGeom prst="rect">
            <a:avLst/>
          </a:prstGeom>
          <a:noFill/>
          <a:ln/>
        </p:spPr>
        <p:txBody>
          <a:bodyPr wrap="none" lIns="0" tIns="0" rIns="0" bIns="0" rtlCol="0" anchor="t"/>
          <a:lstStyle/>
          <a:p>
            <a:pPr marL="0" indent="0" algn="l">
              <a:lnSpc>
                <a:spcPts val="1800"/>
              </a:lnSpc>
              <a:buNone/>
            </a:pPr>
            <a:r>
              <a:rPr lang="en-US" sz="1450" b="1" kern="0" spc="-29" dirty="0">
                <a:solidFill>
                  <a:srgbClr val="E0D6DE"/>
                </a:solidFill>
                <a:latin typeface="Petrona Bold" pitchFamily="34" charset="0"/>
                <a:ea typeface="Petrona Bold" pitchFamily="34" charset="-122"/>
                <a:cs typeface="Petrona Bold" pitchFamily="34" charset="-120"/>
              </a:rPr>
              <a:t>Data Synchronization &amp; Display</a:t>
            </a:r>
            <a:endParaRPr lang="en-US" sz="1450" dirty="0"/>
          </a:p>
        </p:txBody>
      </p:sp>
      <p:sp>
        <p:nvSpPr>
          <p:cNvPr id="35" name="Text 32"/>
          <p:cNvSpPr/>
          <p:nvPr/>
        </p:nvSpPr>
        <p:spPr>
          <a:xfrm>
            <a:off x="10763488" y="6045279"/>
            <a:ext cx="3107531" cy="902970"/>
          </a:xfrm>
          <a:prstGeom prst="rect">
            <a:avLst/>
          </a:prstGeom>
          <a:noFill/>
          <a:ln/>
        </p:spPr>
        <p:txBody>
          <a:bodyPr wrap="square" lIns="0" tIns="0" rIns="0" bIns="0" rtlCol="0" anchor="t"/>
          <a:lstStyle/>
          <a:p>
            <a:pPr marL="0" indent="0" algn="l">
              <a:lnSpc>
                <a:spcPts val="1750"/>
              </a:lnSpc>
              <a:buNone/>
            </a:pPr>
            <a:r>
              <a:rPr lang="en-US" sz="1100" kern="0" spc="-22" dirty="0">
                <a:solidFill>
                  <a:srgbClr val="E0D6DE"/>
                </a:solidFill>
                <a:latin typeface="Inter" pitchFamily="34" charset="0"/>
                <a:ea typeface="Inter" pitchFamily="34" charset="-122"/>
                <a:cs typeface="Inter" pitchFamily="34" charset="-120"/>
              </a:rPr>
              <a:t>All transaction, location, and safety data is sent to the cloud in real-time. Students and admins access dashboards hosted on Vercel for live updates.</a:t>
            </a:r>
            <a:endParaRPr lang="en-US" sz="1100" dirty="0"/>
          </a:p>
        </p:txBody>
      </p:sp>
      <p:sp>
        <p:nvSpPr>
          <p:cNvPr id="36" name="Text 33"/>
          <p:cNvSpPr/>
          <p:nvPr/>
        </p:nvSpPr>
        <p:spPr>
          <a:xfrm>
            <a:off x="6245781" y="7300793"/>
            <a:ext cx="2221349" cy="277654"/>
          </a:xfrm>
          <a:prstGeom prst="rect">
            <a:avLst/>
          </a:prstGeom>
          <a:noFill/>
          <a:ln/>
        </p:spPr>
        <p:txBody>
          <a:bodyPr wrap="none" lIns="0" tIns="0" rIns="0" bIns="0" rtlCol="0" anchor="t"/>
          <a:lstStyle/>
          <a:p>
            <a:pPr marL="0" indent="0" algn="l">
              <a:lnSpc>
                <a:spcPts val="2150"/>
              </a:lnSpc>
              <a:buNone/>
            </a:pPr>
            <a:endParaRPr lang="en-US" sz="1700" dirty="0"/>
          </a:p>
        </p:txBody>
      </p:sp>
      <p:sp>
        <p:nvSpPr>
          <p:cNvPr id="37" name="Rectangle 36">
            <a:extLst>
              <a:ext uri="{FF2B5EF4-FFF2-40B4-BE49-F238E27FC236}">
                <a16:creationId xmlns:a16="http://schemas.microsoft.com/office/drawing/2014/main" id="{3826CA3D-26D3-E35C-0CF0-2FD9BB4CB307}"/>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3387" y="516969"/>
            <a:ext cx="3450074" cy="400288"/>
          </a:xfrm>
          <a:prstGeom prst="rect">
            <a:avLst/>
          </a:prstGeom>
          <a:noFill/>
          <a:ln/>
        </p:spPr>
        <p:txBody>
          <a:bodyPr wrap="none" lIns="0" tIns="0" rIns="0" bIns="0" rtlCol="0" anchor="t"/>
          <a:lstStyle/>
          <a:p>
            <a:pPr marL="0" indent="0" algn="l">
              <a:lnSpc>
                <a:spcPts val="3150"/>
              </a:lnSpc>
              <a:buNone/>
            </a:pPr>
            <a:r>
              <a:rPr lang="en-US" sz="2500" b="1" kern="0" spc="-50" dirty="0">
                <a:solidFill>
                  <a:srgbClr val="FF8AAF"/>
                </a:solidFill>
                <a:latin typeface="Petrona Bold" pitchFamily="34" charset="0"/>
                <a:ea typeface="Petrona Bold" pitchFamily="34" charset="-122"/>
                <a:cs typeface="Petrona Bold" pitchFamily="34" charset="-120"/>
              </a:rPr>
              <a:t>Hardware Requirements</a:t>
            </a:r>
            <a:endParaRPr lang="en-US" sz="2500" dirty="0"/>
          </a:p>
        </p:txBody>
      </p:sp>
      <p:sp>
        <p:nvSpPr>
          <p:cNvPr id="4" name="Text 1"/>
          <p:cNvSpPr/>
          <p:nvPr/>
        </p:nvSpPr>
        <p:spPr>
          <a:xfrm>
            <a:off x="6143387" y="1100257"/>
            <a:ext cx="7830026" cy="195262"/>
          </a:xfrm>
          <a:prstGeom prst="rect">
            <a:avLst/>
          </a:prstGeom>
          <a:noFill/>
          <a:ln/>
        </p:spPr>
        <p:txBody>
          <a:bodyPr wrap="none" lIns="0" tIns="0" rIns="0" bIns="0" rtlCol="0" anchor="t"/>
          <a:lstStyle/>
          <a:p>
            <a:pPr marL="0" indent="0" algn="l">
              <a:lnSpc>
                <a:spcPts val="1500"/>
              </a:lnSpc>
              <a:buNone/>
            </a:pPr>
            <a:r>
              <a:rPr lang="en-US" sz="950" kern="0" spc="-19" dirty="0">
                <a:solidFill>
                  <a:srgbClr val="E0D6DE"/>
                </a:solidFill>
                <a:latin typeface="Inter" pitchFamily="34" charset="0"/>
                <a:ea typeface="Inter" pitchFamily="34" charset="-122"/>
                <a:cs typeface="Inter" pitchFamily="34" charset="-120"/>
              </a:rPr>
              <a:t>The system requires the following hardware components:</a:t>
            </a:r>
            <a:endParaRPr lang="en-US" sz="950" dirty="0"/>
          </a:p>
        </p:txBody>
      </p:sp>
      <p:sp>
        <p:nvSpPr>
          <p:cNvPr id="5" name="Shape 2"/>
          <p:cNvSpPr/>
          <p:nvPr/>
        </p:nvSpPr>
        <p:spPr>
          <a:xfrm>
            <a:off x="6143387" y="1569839"/>
            <a:ext cx="274439" cy="274439"/>
          </a:xfrm>
          <a:prstGeom prst="roundRect">
            <a:avLst>
              <a:gd name="adj" fmla="val 18674"/>
            </a:avLst>
          </a:prstGeom>
          <a:solidFill>
            <a:srgbClr val="2F1D63"/>
          </a:solidFill>
          <a:ln w="7620">
            <a:solidFill>
              <a:srgbClr val="48367C"/>
            </a:solidFill>
            <a:prstDash val="solid"/>
          </a:ln>
        </p:spPr>
      </p:sp>
      <p:sp>
        <p:nvSpPr>
          <p:cNvPr id="6" name="Text 3"/>
          <p:cNvSpPr/>
          <p:nvPr/>
        </p:nvSpPr>
        <p:spPr>
          <a:xfrm>
            <a:off x="6184463" y="1586925"/>
            <a:ext cx="192167" cy="240149"/>
          </a:xfrm>
          <a:prstGeom prst="rect">
            <a:avLst/>
          </a:prstGeom>
          <a:noFill/>
          <a:ln/>
        </p:spPr>
        <p:txBody>
          <a:bodyPr wrap="none" lIns="0" tIns="0" rIns="0" bIns="0" rtlCol="0" anchor="t"/>
          <a:lstStyle/>
          <a:p>
            <a:pPr marL="0" indent="0" algn="ctr">
              <a:lnSpc>
                <a:spcPts val="1500"/>
              </a:lnSpc>
              <a:buNone/>
            </a:pPr>
            <a:r>
              <a:rPr lang="en-US" sz="1500" b="1" kern="0" spc="-30" dirty="0">
                <a:solidFill>
                  <a:srgbClr val="E0D6DE"/>
                </a:solidFill>
                <a:latin typeface="Petrona Bold" pitchFamily="34" charset="0"/>
                <a:ea typeface="Petrona Bold" pitchFamily="34" charset="-122"/>
                <a:cs typeface="Petrona Bold" pitchFamily="34" charset="-120"/>
              </a:rPr>
              <a:t>1</a:t>
            </a:r>
            <a:endParaRPr lang="en-US" sz="1500" dirty="0"/>
          </a:p>
        </p:txBody>
      </p:sp>
      <p:sp>
        <p:nvSpPr>
          <p:cNvPr id="7" name="Text 4"/>
          <p:cNvSpPr/>
          <p:nvPr/>
        </p:nvSpPr>
        <p:spPr>
          <a:xfrm>
            <a:off x="6539746" y="1569839"/>
            <a:ext cx="1601391" cy="200144"/>
          </a:xfrm>
          <a:prstGeom prst="rect">
            <a:avLst/>
          </a:prstGeom>
          <a:noFill/>
          <a:ln/>
        </p:spPr>
        <p:txBody>
          <a:bodyPr wrap="none" lIns="0" tIns="0" rIns="0" bIns="0" rtlCol="0" anchor="t"/>
          <a:lstStyle/>
          <a:p>
            <a:pPr marL="0" indent="0" algn="l">
              <a:lnSpc>
                <a:spcPts val="1550"/>
              </a:lnSpc>
              <a:buNone/>
            </a:pPr>
            <a:r>
              <a:rPr lang="en-US" sz="1250" b="1" kern="0" spc="-25" dirty="0">
                <a:solidFill>
                  <a:srgbClr val="E0D6DE"/>
                </a:solidFill>
                <a:latin typeface="Petrona Bold" pitchFamily="34" charset="0"/>
                <a:ea typeface="Petrona Bold" pitchFamily="34" charset="-122"/>
                <a:cs typeface="Petrona Bold" pitchFamily="34" charset="-120"/>
              </a:rPr>
              <a:t>ESP32 (x3)</a:t>
            </a:r>
            <a:endParaRPr lang="en-US" sz="1250" dirty="0"/>
          </a:p>
        </p:txBody>
      </p:sp>
      <p:sp>
        <p:nvSpPr>
          <p:cNvPr id="8" name="Text 5"/>
          <p:cNvSpPr/>
          <p:nvPr/>
        </p:nvSpPr>
        <p:spPr>
          <a:xfrm>
            <a:off x="6539746" y="1843087"/>
            <a:ext cx="7433667" cy="195262"/>
          </a:xfrm>
          <a:prstGeom prst="rect">
            <a:avLst/>
          </a:prstGeom>
          <a:noFill/>
          <a:ln/>
        </p:spPr>
        <p:txBody>
          <a:bodyPr wrap="none" lIns="0" tIns="0" rIns="0" bIns="0" rtlCol="0" anchor="t"/>
          <a:lstStyle/>
          <a:p>
            <a:pPr marL="0" indent="0" algn="l">
              <a:lnSpc>
                <a:spcPts val="1500"/>
              </a:lnSpc>
              <a:buNone/>
            </a:pPr>
            <a:r>
              <a:rPr lang="en-US" sz="950" kern="0" spc="-19" dirty="0">
                <a:solidFill>
                  <a:srgbClr val="E0D6DE"/>
                </a:solidFill>
                <a:latin typeface="Inter" pitchFamily="34" charset="0"/>
                <a:ea typeface="Inter" pitchFamily="34" charset="-122"/>
                <a:cs typeface="Inter" pitchFamily="34" charset="-120"/>
              </a:rPr>
              <a:t>Microcontrollers for RFID, GPS, and door monitoring systems</a:t>
            </a:r>
            <a:endParaRPr lang="en-US" sz="950" dirty="0"/>
          </a:p>
        </p:txBody>
      </p:sp>
      <p:sp>
        <p:nvSpPr>
          <p:cNvPr id="9" name="Shape 6"/>
          <p:cNvSpPr/>
          <p:nvPr/>
        </p:nvSpPr>
        <p:spPr>
          <a:xfrm>
            <a:off x="6143387" y="2297430"/>
            <a:ext cx="274439" cy="274439"/>
          </a:xfrm>
          <a:prstGeom prst="roundRect">
            <a:avLst>
              <a:gd name="adj" fmla="val 18674"/>
            </a:avLst>
          </a:prstGeom>
          <a:solidFill>
            <a:srgbClr val="2F1D63"/>
          </a:solidFill>
          <a:ln w="7620">
            <a:solidFill>
              <a:srgbClr val="48367C"/>
            </a:solidFill>
            <a:prstDash val="solid"/>
          </a:ln>
        </p:spPr>
      </p:sp>
      <p:sp>
        <p:nvSpPr>
          <p:cNvPr id="10" name="Text 7"/>
          <p:cNvSpPr/>
          <p:nvPr/>
        </p:nvSpPr>
        <p:spPr>
          <a:xfrm>
            <a:off x="6184463" y="2314515"/>
            <a:ext cx="192167" cy="240149"/>
          </a:xfrm>
          <a:prstGeom prst="rect">
            <a:avLst/>
          </a:prstGeom>
          <a:noFill/>
          <a:ln/>
        </p:spPr>
        <p:txBody>
          <a:bodyPr wrap="none" lIns="0" tIns="0" rIns="0" bIns="0" rtlCol="0" anchor="t"/>
          <a:lstStyle/>
          <a:p>
            <a:pPr marL="0" indent="0" algn="ctr">
              <a:lnSpc>
                <a:spcPts val="1500"/>
              </a:lnSpc>
              <a:buNone/>
            </a:pPr>
            <a:r>
              <a:rPr lang="en-US" sz="1500" b="1" kern="0" spc="-30" dirty="0">
                <a:solidFill>
                  <a:srgbClr val="E0D6DE"/>
                </a:solidFill>
                <a:latin typeface="Petrona Bold" pitchFamily="34" charset="0"/>
                <a:ea typeface="Petrona Bold" pitchFamily="34" charset="-122"/>
                <a:cs typeface="Petrona Bold" pitchFamily="34" charset="-120"/>
              </a:rPr>
              <a:t>2</a:t>
            </a:r>
            <a:endParaRPr lang="en-US" sz="1500" dirty="0"/>
          </a:p>
        </p:txBody>
      </p:sp>
      <p:sp>
        <p:nvSpPr>
          <p:cNvPr id="11" name="Text 8"/>
          <p:cNvSpPr/>
          <p:nvPr/>
        </p:nvSpPr>
        <p:spPr>
          <a:xfrm>
            <a:off x="6539746" y="2297430"/>
            <a:ext cx="1620083" cy="200144"/>
          </a:xfrm>
          <a:prstGeom prst="rect">
            <a:avLst/>
          </a:prstGeom>
          <a:noFill/>
          <a:ln/>
        </p:spPr>
        <p:txBody>
          <a:bodyPr wrap="none" lIns="0" tIns="0" rIns="0" bIns="0" rtlCol="0" anchor="t"/>
          <a:lstStyle/>
          <a:p>
            <a:pPr marL="0" indent="0" algn="l">
              <a:lnSpc>
                <a:spcPts val="1550"/>
              </a:lnSpc>
              <a:buNone/>
            </a:pPr>
            <a:r>
              <a:rPr lang="en-US" sz="1250" b="1" kern="0" spc="-25" dirty="0">
                <a:solidFill>
                  <a:srgbClr val="E0D6DE"/>
                </a:solidFill>
                <a:latin typeface="Petrona Bold" pitchFamily="34" charset="0"/>
                <a:ea typeface="Petrona Bold" pitchFamily="34" charset="-122"/>
                <a:cs typeface="Petrona Bold" pitchFamily="34" charset="-120"/>
              </a:rPr>
              <a:t>MFRC522 RFID Reader</a:t>
            </a:r>
            <a:endParaRPr lang="en-US" sz="1250" dirty="0"/>
          </a:p>
        </p:txBody>
      </p:sp>
      <p:sp>
        <p:nvSpPr>
          <p:cNvPr id="12" name="Text 9"/>
          <p:cNvSpPr/>
          <p:nvPr/>
        </p:nvSpPr>
        <p:spPr>
          <a:xfrm>
            <a:off x="6539746" y="2570678"/>
            <a:ext cx="7433667" cy="195262"/>
          </a:xfrm>
          <a:prstGeom prst="rect">
            <a:avLst/>
          </a:prstGeom>
          <a:noFill/>
          <a:ln/>
        </p:spPr>
        <p:txBody>
          <a:bodyPr wrap="none" lIns="0" tIns="0" rIns="0" bIns="0" rtlCol="0" anchor="t"/>
          <a:lstStyle/>
          <a:p>
            <a:pPr marL="0" indent="0" algn="l">
              <a:lnSpc>
                <a:spcPts val="1500"/>
              </a:lnSpc>
              <a:buNone/>
            </a:pPr>
            <a:r>
              <a:rPr lang="en-US" sz="950" kern="0" spc="-19" dirty="0">
                <a:solidFill>
                  <a:srgbClr val="E0D6DE"/>
                </a:solidFill>
                <a:latin typeface="Inter" pitchFamily="34" charset="0"/>
                <a:ea typeface="Inter" pitchFamily="34" charset="-122"/>
                <a:cs typeface="Inter" pitchFamily="34" charset="-120"/>
              </a:rPr>
              <a:t>Handles RFID card scans and initiates fare transactions</a:t>
            </a:r>
            <a:endParaRPr lang="en-US" sz="950" dirty="0"/>
          </a:p>
        </p:txBody>
      </p:sp>
      <p:sp>
        <p:nvSpPr>
          <p:cNvPr id="13" name="Shape 10"/>
          <p:cNvSpPr/>
          <p:nvPr/>
        </p:nvSpPr>
        <p:spPr>
          <a:xfrm>
            <a:off x="6143387" y="3025021"/>
            <a:ext cx="274439" cy="274439"/>
          </a:xfrm>
          <a:prstGeom prst="roundRect">
            <a:avLst>
              <a:gd name="adj" fmla="val 18674"/>
            </a:avLst>
          </a:prstGeom>
          <a:solidFill>
            <a:srgbClr val="2F1D63"/>
          </a:solidFill>
          <a:ln w="7620">
            <a:solidFill>
              <a:srgbClr val="48367C"/>
            </a:solidFill>
            <a:prstDash val="solid"/>
          </a:ln>
        </p:spPr>
      </p:sp>
      <p:sp>
        <p:nvSpPr>
          <p:cNvPr id="14" name="Text 11"/>
          <p:cNvSpPr/>
          <p:nvPr/>
        </p:nvSpPr>
        <p:spPr>
          <a:xfrm>
            <a:off x="6184463" y="3042106"/>
            <a:ext cx="192167" cy="240149"/>
          </a:xfrm>
          <a:prstGeom prst="rect">
            <a:avLst/>
          </a:prstGeom>
          <a:noFill/>
          <a:ln/>
        </p:spPr>
        <p:txBody>
          <a:bodyPr wrap="none" lIns="0" tIns="0" rIns="0" bIns="0" rtlCol="0" anchor="t"/>
          <a:lstStyle/>
          <a:p>
            <a:pPr marL="0" indent="0" algn="ctr">
              <a:lnSpc>
                <a:spcPts val="1500"/>
              </a:lnSpc>
              <a:buNone/>
            </a:pPr>
            <a:r>
              <a:rPr lang="en-US" sz="1500" b="1" kern="0" spc="-30" dirty="0">
                <a:solidFill>
                  <a:srgbClr val="E0D6DE"/>
                </a:solidFill>
                <a:latin typeface="Petrona Bold" pitchFamily="34" charset="0"/>
                <a:ea typeface="Petrona Bold" pitchFamily="34" charset="-122"/>
                <a:cs typeface="Petrona Bold" pitchFamily="34" charset="-120"/>
              </a:rPr>
              <a:t>3</a:t>
            </a:r>
            <a:endParaRPr lang="en-US" sz="1500" dirty="0"/>
          </a:p>
        </p:txBody>
      </p:sp>
      <p:sp>
        <p:nvSpPr>
          <p:cNvPr id="15" name="Text 12"/>
          <p:cNvSpPr/>
          <p:nvPr/>
        </p:nvSpPr>
        <p:spPr>
          <a:xfrm>
            <a:off x="6539746" y="3025021"/>
            <a:ext cx="1601391" cy="200144"/>
          </a:xfrm>
          <a:prstGeom prst="rect">
            <a:avLst/>
          </a:prstGeom>
          <a:noFill/>
          <a:ln/>
        </p:spPr>
        <p:txBody>
          <a:bodyPr wrap="none" lIns="0" tIns="0" rIns="0" bIns="0" rtlCol="0" anchor="t"/>
          <a:lstStyle/>
          <a:p>
            <a:pPr marL="0" indent="0" algn="l">
              <a:lnSpc>
                <a:spcPts val="1550"/>
              </a:lnSpc>
              <a:buNone/>
            </a:pPr>
            <a:r>
              <a:rPr lang="en-US" sz="1250" b="1" kern="0" spc="-25" dirty="0">
                <a:solidFill>
                  <a:srgbClr val="E0D6DE"/>
                </a:solidFill>
                <a:latin typeface="Petrona Bold" pitchFamily="34" charset="0"/>
                <a:ea typeface="Petrona Bold" pitchFamily="34" charset="-122"/>
                <a:cs typeface="Petrona Bold" pitchFamily="34" charset="-120"/>
              </a:rPr>
              <a:t>OLED Display</a:t>
            </a:r>
            <a:endParaRPr lang="en-US" sz="1250" dirty="0"/>
          </a:p>
        </p:txBody>
      </p:sp>
      <p:sp>
        <p:nvSpPr>
          <p:cNvPr id="16" name="Text 13"/>
          <p:cNvSpPr/>
          <p:nvPr/>
        </p:nvSpPr>
        <p:spPr>
          <a:xfrm>
            <a:off x="6539746" y="3298269"/>
            <a:ext cx="7433667" cy="195262"/>
          </a:xfrm>
          <a:prstGeom prst="rect">
            <a:avLst/>
          </a:prstGeom>
          <a:noFill/>
          <a:ln/>
        </p:spPr>
        <p:txBody>
          <a:bodyPr wrap="none" lIns="0" tIns="0" rIns="0" bIns="0" rtlCol="0" anchor="t"/>
          <a:lstStyle/>
          <a:p>
            <a:pPr marL="0" indent="0" algn="l">
              <a:lnSpc>
                <a:spcPts val="1500"/>
              </a:lnSpc>
              <a:buNone/>
            </a:pPr>
            <a:r>
              <a:rPr lang="en-US" sz="950" kern="0" spc="-19" dirty="0">
                <a:solidFill>
                  <a:srgbClr val="E0D6DE"/>
                </a:solidFill>
                <a:latin typeface="Inter" pitchFamily="34" charset="0"/>
                <a:ea typeface="Inter" pitchFamily="34" charset="-122"/>
                <a:cs typeface="Inter" pitchFamily="34" charset="-120"/>
              </a:rPr>
              <a:t>Displays payment status, errors, and alerts to passengers</a:t>
            </a:r>
            <a:endParaRPr lang="en-US" sz="950" dirty="0"/>
          </a:p>
        </p:txBody>
      </p:sp>
      <p:sp>
        <p:nvSpPr>
          <p:cNvPr id="17" name="Shape 14"/>
          <p:cNvSpPr/>
          <p:nvPr/>
        </p:nvSpPr>
        <p:spPr>
          <a:xfrm>
            <a:off x="6143387" y="3752612"/>
            <a:ext cx="274439" cy="274439"/>
          </a:xfrm>
          <a:prstGeom prst="roundRect">
            <a:avLst>
              <a:gd name="adj" fmla="val 18674"/>
            </a:avLst>
          </a:prstGeom>
          <a:solidFill>
            <a:srgbClr val="2F1D63"/>
          </a:solidFill>
          <a:ln w="7620">
            <a:solidFill>
              <a:srgbClr val="48367C"/>
            </a:solidFill>
            <a:prstDash val="solid"/>
          </a:ln>
        </p:spPr>
      </p:sp>
      <p:sp>
        <p:nvSpPr>
          <p:cNvPr id="18" name="Text 15"/>
          <p:cNvSpPr/>
          <p:nvPr/>
        </p:nvSpPr>
        <p:spPr>
          <a:xfrm>
            <a:off x="6184463" y="3769697"/>
            <a:ext cx="192167" cy="240149"/>
          </a:xfrm>
          <a:prstGeom prst="rect">
            <a:avLst/>
          </a:prstGeom>
          <a:noFill/>
          <a:ln/>
        </p:spPr>
        <p:txBody>
          <a:bodyPr wrap="none" lIns="0" tIns="0" rIns="0" bIns="0" rtlCol="0" anchor="t"/>
          <a:lstStyle/>
          <a:p>
            <a:pPr marL="0" indent="0" algn="ctr">
              <a:lnSpc>
                <a:spcPts val="1500"/>
              </a:lnSpc>
              <a:buNone/>
            </a:pPr>
            <a:r>
              <a:rPr lang="en-US" sz="1500" b="1" kern="0" spc="-30" dirty="0">
                <a:solidFill>
                  <a:srgbClr val="E0D6DE"/>
                </a:solidFill>
                <a:latin typeface="Petrona Bold" pitchFamily="34" charset="0"/>
                <a:ea typeface="Petrona Bold" pitchFamily="34" charset="-122"/>
                <a:cs typeface="Petrona Bold" pitchFamily="34" charset="-120"/>
              </a:rPr>
              <a:t>4</a:t>
            </a:r>
            <a:endParaRPr lang="en-US" sz="1500" dirty="0"/>
          </a:p>
        </p:txBody>
      </p:sp>
      <p:sp>
        <p:nvSpPr>
          <p:cNvPr id="19" name="Text 16"/>
          <p:cNvSpPr/>
          <p:nvPr/>
        </p:nvSpPr>
        <p:spPr>
          <a:xfrm>
            <a:off x="6539746" y="3752612"/>
            <a:ext cx="1602581" cy="200144"/>
          </a:xfrm>
          <a:prstGeom prst="rect">
            <a:avLst/>
          </a:prstGeom>
          <a:noFill/>
          <a:ln/>
        </p:spPr>
        <p:txBody>
          <a:bodyPr wrap="none" lIns="0" tIns="0" rIns="0" bIns="0" rtlCol="0" anchor="t"/>
          <a:lstStyle/>
          <a:p>
            <a:pPr marL="0" indent="0" algn="l">
              <a:lnSpc>
                <a:spcPts val="1550"/>
              </a:lnSpc>
              <a:buNone/>
            </a:pPr>
            <a:r>
              <a:rPr lang="en-US" sz="1250" b="1" kern="0" spc="-25" dirty="0">
                <a:solidFill>
                  <a:srgbClr val="E0D6DE"/>
                </a:solidFill>
                <a:latin typeface="Petrona Bold" pitchFamily="34" charset="0"/>
                <a:ea typeface="Petrona Bold" pitchFamily="34" charset="-122"/>
                <a:cs typeface="Petrona Bold" pitchFamily="34" charset="-120"/>
              </a:rPr>
              <a:t>MCP2515 CAN Module</a:t>
            </a:r>
            <a:endParaRPr lang="en-US" sz="1250" dirty="0"/>
          </a:p>
        </p:txBody>
      </p:sp>
      <p:sp>
        <p:nvSpPr>
          <p:cNvPr id="20" name="Text 17"/>
          <p:cNvSpPr/>
          <p:nvPr/>
        </p:nvSpPr>
        <p:spPr>
          <a:xfrm>
            <a:off x="6539746" y="4025860"/>
            <a:ext cx="7433667" cy="195262"/>
          </a:xfrm>
          <a:prstGeom prst="rect">
            <a:avLst/>
          </a:prstGeom>
          <a:noFill/>
          <a:ln/>
        </p:spPr>
        <p:txBody>
          <a:bodyPr wrap="none" lIns="0" tIns="0" rIns="0" bIns="0" rtlCol="0" anchor="t"/>
          <a:lstStyle/>
          <a:p>
            <a:pPr marL="0" indent="0" algn="l">
              <a:lnSpc>
                <a:spcPts val="1500"/>
              </a:lnSpc>
              <a:buNone/>
            </a:pPr>
            <a:r>
              <a:rPr lang="en-US" sz="950" kern="0" spc="-19" dirty="0">
                <a:solidFill>
                  <a:srgbClr val="E0D6DE"/>
                </a:solidFill>
                <a:latin typeface="Inter" pitchFamily="34" charset="0"/>
                <a:ea typeface="Inter" pitchFamily="34" charset="-122"/>
                <a:cs typeface="Inter" pitchFamily="34" charset="-120"/>
              </a:rPr>
              <a:t>Facilitates communication between multiple ESP32 nodes via CAN bus</a:t>
            </a:r>
            <a:endParaRPr lang="en-US" sz="950" dirty="0"/>
          </a:p>
        </p:txBody>
      </p:sp>
      <p:sp>
        <p:nvSpPr>
          <p:cNvPr id="21" name="Shape 18"/>
          <p:cNvSpPr/>
          <p:nvPr/>
        </p:nvSpPr>
        <p:spPr>
          <a:xfrm>
            <a:off x="6143387" y="4480203"/>
            <a:ext cx="274439" cy="274439"/>
          </a:xfrm>
          <a:prstGeom prst="roundRect">
            <a:avLst>
              <a:gd name="adj" fmla="val 18674"/>
            </a:avLst>
          </a:prstGeom>
          <a:solidFill>
            <a:srgbClr val="2F1D63"/>
          </a:solidFill>
          <a:ln w="7620">
            <a:solidFill>
              <a:srgbClr val="48367C"/>
            </a:solidFill>
            <a:prstDash val="solid"/>
          </a:ln>
        </p:spPr>
      </p:sp>
      <p:sp>
        <p:nvSpPr>
          <p:cNvPr id="22" name="Text 19"/>
          <p:cNvSpPr/>
          <p:nvPr/>
        </p:nvSpPr>
        <p:spPr>
          <a:xfrm>
            <a:off x="6184463" y="4497288"/>
            <a:ext cx="192167" cy="240149"/>
          </a:xfrm>
          <a:prstGeom prst="rect">
            <a:avLst/>
          </a:prstGeom>
          <a:noFill/>
          <a:ln/>
        </p:spPr>
        <p:txBody>
          <a:bodyPr wrap="none" lIns="0" tIns="0" rIns="0" bIns="0" rtlCol="0" anchor="t"/>
          <a:lstStyle/>
          <a:p>
            <a:pPr marL="0" indent="0" algn="ctr">
              <a:lnSpc>
                <a:spcPts val="1500"/>
              </a:lnSpc>
              <a:buNone/>
            </a:pPr>
            <a:r>
              <a:rPr lang="en-US" sz="1500" b="1" kern="0" spc="-30" dirty="0">
                <a:solidFill>
                  <a:srgbClr val="E0D6DE"/>
                </a:solidFill>
                <a:latin typeface="Petrona Bold" pitchFamily="34" charset="0"/>
                <a:ea typeface="Petrona Bold" pitchFamily="34" charset="-122"/>
                <a:cs typeface="Petrona Bold" pitchFamily="34" charset="-120"/>
              </a:rPr>
              <a:t>5</a:t>
            </a:r>
            <a:endParaRPr lang="en-US" sz="1500" dirty="0"/>
          </a:p>
        </p:txBody>
      </p:sp>
      <p:sp>
        <p:nvSpPr>
          <p:cNvPr id="23" name="Text 20"/>
          <p:cNvSpPr/>
          <p:nvPr/>
        </p:nvSpPr>
        <p:spPr>
          <a:xfrm>
            <a:off x="6539746" y="4480203"/>
            <a:ext cx="1601391" cy="200144"/>
          </a:xfrm>
          <a:prstGeom prst="rect">
            <a:avLst/>
          </a:prstGeom>
          <a:noFill/>
          <a:ln/>
        </p:spPr>
        <p:txBody>
          <a:bodyPr wrap="none" lIns="0" tIns="0" rIns="0" bIns="0" rtlCol="0" anchor="t"/>
          <a:lstStyle/>
          <a:p>
            <a:pPr marL="0" indent="0" algn="l">
              <a:lnSpc>
                <a:spcPts val="1550"/>
              </a:lnSpc>
              <a:buNone/>
            </a:pPr>
            <a:r>
              <a:rPr lang="en-US" sz="1250" b="1" kern="0" spc="-25" dirty="0">
                <a:solidFill>
                  <a:srgbClr val="E0D6DE"/>
                </a:solidFill>
                <a:latin typeface="Petrona Bold" pitchFamily="34" charset="0"/>
                <a:ea typeface="Petrona Bold" pitchFamily="34" charset="-122"/>
                <a:cs typeface="Petrona Bold" pitchFamily="34" charset="-120"/>
              </a:rPr>
              <a:t>Buzzer</a:t>
            </a:r>
            <a:endParaRPr lang="en-US" sz="1250" dirty="0"/>
          </a:p>
        </p:txBody>
      </p:sp>
      <p:sp>
        <p:nvSpPr>
          <p:cNvPr id="24" name="Text 21"/>
          <p:cNvSpPr/>
          <p:nvPr/>
        </p:nvSpPr>
        <p:spPr>
          <a:xfrm>
            <a:off x="6539746" y="4753451"/>
            <a:ext cx="7433667" cy="195262"/>
          </a:xfrm>
          <a:prstGeom prst="rect">
            <a:avLst/>
          </a:prstGeom>
          <a:noFill/>
          <a:ln/>
        </p:spPr>
        <p:txBody>
          <a:bodyPr wrap="none" lIns="0" tIns="0" rIns="0" bIns="0" rtlCol="0" anchor="t"/>
          <a:lstStyle/>
          <a:p>
            <a:pPr marL="0" indent="0" algn="l">
              <a:lnSpc>
                <a:spcPts val="1500"/>
              </a:lnSpc>
              <a:buNone/>
            </a:pPr>
            <a:r>
              <a:rPr lang="en-US" sz="950" kern="0" spc="-19" dirty="0">
                <a:solidFill>
                  <a:srgbClr val="E0D6DE"/>
                </a:solidFill>
                <a:latin typeface="Inter" pitchFamily="34" charset="0"/>
                <a:ea typeface="Inter" pitchFamily="34" charset="-122"/>
                <a:cs typeface="Inter" pitchFamily="34" charset="-120"/>
              </a:rPr>
              <a:t>Alerts when shuttle is moving with doors open (safety feature)</a:t>
            </a:r>
            <a:endParaRPr lang="en-US" sz="950" dirty="0"/>
          </a:p>
        </p:txBody>
      </p:sp>
      <p:sp>
        <p:nvSpPr>
          <p:cNvPr id="25" name="Shape 22"/>
          <p:cNvSpPr/>
          <p:nvPr/>
        </p:nvSpPr>
        <p:spPr>
          <a:xfrm>
            <a:off x="6143387" y="5207794"/>
            <a:ext cx="274439" cy="274439"/>
          </a:xfrm>
          <a:prstGeom prst="roundRect">
            <a:avLst>
              <a:gd name="adj" fmla="val 18674"/>
            </a:avLst>
          </a:prstGeom>
          <a:solidFill>
            <a:srgbClr val="2F1D63"/>
          </a:solidFill>
          <a:ln w="7620">
            <a:solidFill>
              <a:srgbClr val="48367C"/>
            </a:solidFill>
            <a:prstDash val="solid"/>
          </a:ln>
        </p:spPr>
      </p:sp>
      <p:sp>
        <p:nvSpPr>
          <p:cNvPr id="26" name="Text 23"/>
          <p:cNvSpPr/>
          <p:nvPr/>
        </p:nvSpPr>
        <p:spPr>
          <a:xfrm>
            <a:off x="6184463" y="5224879"/>
            <a:ext cx="192167" cy="240149"/>
          </a:xfrm>
          <a:prstGeom prst="rect">
            <a:avLst/>
          </a:prstGeom>
          <a:noFill/>
          <a:ln/>
        </p:spPr>
        <p:txBody>
          <a:bodyPr wrap="none" lIns="0" tIns="0" rIns="0" bIns="0" rtlCol="0" anchor="t"/>
          <a:lstStyle/>
          <a:p>
            <a:pPr marL="0" indent="0" algn="ctr">
              <a:lnSpc>
                <a:spcPts val="1500"/>
              </a:lnSpc>
              <a:buNone/>
            </a:pPr>
            <a:r>
              <a:rPr lang="en-US" sz="1500" b="1" kern="0" spc="-30" dirty="0">
                <a:solidFill>
                  <a:srgbClr val="E0D6DE"/>
                </a:solidFill>
                <a:latin typeface="Petrona Bold" pitchFamily="34" charset="0"/>
                <a:ea typeface="Petrona Bold" pitchFamily="34" charset="-122"/>
                <a:cs typeface="Petrona Bold" pitchFamily="34" charset="-120"/>
              </a:rPr>
              <a:t>6</a:t>
            </a:r>
            <a:endParaRPr lang="en-US" sz="1500" dirty="0"/>
          </a:p>
        </p:txBody>
      </p:sp>
      <p:sp>
        <p:nvSpPr>
          <p:cNvPr id="27" name="Text 24"/>
          <p:cNvSpPr/>
          <p:nvPr/>
        </p:nvSpPr>
        <p:spPr>
          <a:xfrm>
            <a:off x="6539746" y="5207794"/>
            <a:ext cx="1601391" cy="200144"/>
          </a:xfrm>
          <a:prstGeom prst="rect">
            <a:avLst/>
          </a:prstGeom>
          <a:noFill/>
          <a:ln/>
        </p:spPr>
        <p:txBody>
          <a:bodyPr wrap="none" lIns="0" tIns="0" rIns="0" bIns="0" rtlCol="0" anchor="t"/>
          <a:lstStyle/>
          <a:p>
            <a:pPr marL="0" indent="0" algn="l">
              <a:lnSpc>
                <a:spcPts val="1550"/>
              </a:lnSpc>
              <a:buNone/>
            </a:pPr>
            <a:r>
              <a:rPr lang="en-US" sz="1250" b="1" kern="0" spc="-25" dirty="0">
                <a:solidFill>
                  <a:srgbClr val="E0D6DE"/>
                </a:solidFill>
                <a:latin typeface="Petrona Bold" pitchFamily="34" charset="0"/>
                <a:ea typeface="Petrona Bold" pitchFamily="34" charset="-122"/>
                <a:cs typeface="Petrona Bold" pitchFamily="34" charset="-120"/>
              </a:rPr>
              <a:t>GPS Module</a:t>
            </a:r>
            <a:endParaRPr lang="en-US" sz="1250" dirty="0"/>
          </a:p>
        </p:txBody>
      </p:sp>
      <p:sp>
        <p:nvSpPr>
          <p:cNvPr id="28" name="Text 25"/>
          <p:cNvSpPr/>
          <p:nvPr/>
        </p:nvSpPr>
        <p:spPr>
          <a:xfrm>
            <a:off x="6539746" y="5481042"/>
            <a:ext cx="7433667" cy="195262"/>
          </a:xfrm>
          <a:prstGeom prst="rect">
            <a:avLst/>
          </a:prstGeom>
          <a:noFill/>
          <a:ln/>
        </p:spPr>
        <p:txBody>
          <a:bodyPr wrap="none" lIns="0" tIns="0" rIns="0" bIns="0" rtlCol="0" anchor="t"/>
          <a:lstStyle/>
          <a:p>
            <a:pPr marL="0" indent="0" algn="l">
              <a:lnSpc>
                <a:spcPts val="1500"/>
              </a:lnSpc>
              <a:buNone/>
            </a:pPr>
            <a:r>
              <a:rPr lang="en-US" sz="950" kern="0" spc="-19" dirty="0">
                <a:solidFill>
                  <a:srgbClr val="E0D6DE"/>
                </a:solidFill>
                <a:latin typeface="Inter" pitchFamily="34" charset="0"/>
                <a:ea typeface="Inter" pitchFamily="34" charset="-122"/>
                <a:cs typeface="Inter" pitchFamily="34" charset="-120"/>
              </a:rPr>
              <a:t>Captures real-time shuttle location for tracking and geofencing</a:t>
            </a:r>
            <a:endParaRPr lang="en-US" sz="950" dirty="0"/>
          </a:p>
        </p:txBody>
      </p:sp>
      <p:sp>
        <p:nvSpPr>
          <p:cNvPr id="29" name="Shape 26"/>
          <p:cNvSpPr/>
          <p:nvPr/>
        </p:nvSpPr>
        <p:spPr>
          <a:xfrm>
            <a:off x="6143387" y="5935385"/>
            <a:ext cx="274439" cy="274439"/>
          </a:xfrm>
          <a:prstGeom prst="roundRect">
            <a:avLst>
              <a:gd name="adj" fmla="val 18674"/>
            </a:avLst>
          </a:prstGeom>
          <a:solidFill>
            <a:srgbClr val="2F1D63"/>
          </a:solidFill>
          <a:ln w="7620">
            <a:solidFill>
              <a:srgbClr val="48367C"/>
            </a:solidFill>
            <a:prstDash val="solid"/>
          </a:ln>
        </p:spPr>
      </p:sp>
      <p:sp>
        <p:nvSpPr>
          <p:cNvPr id="30" name="Text 27"/>
          <p:cNvSpPr/>
          <p:nvPr/>
        </p:nvSpPr>
        <p:spPr>
          <a:xfrm>
            <a:off x="6184463" y="5952470"/>
            <a:ext cx="192167" cy="240149"/>
          </a:xfrm>
          <a:prstGeom prst="rect">
            <a:avLst/>
          </a:prstGeom>
          <a:noFill/>
          <a:ln/>
        </p:spPr>
        <p:txBody>
          <a:bodyPr wrap="none" lIns="0" tIns="0" rIns="0" bIns="0" rtlCol="0" anchor="t"/>
          <a:lstStyle/>
          <a:p>
            <a:pPr marL="0" indent="0" algn="ctr">
              <a:lnSpc>
                <a:spcPts val="1500"/>
              </a:lnSpc>
              <a:buNone/>
            </a:pPr>
            <a:r>
              <a:rPr lang="en-US" sz="1500" b="1" kern="0" spc="-30" dirty="0">
                <a:solidFill>
                  <a:srgbClr val="E0D6DE"/>
                </a:solidFill>
                <a:latin typeface="Petrona Bold" pitchFamily="34" charset="0"/>
                <a:ea typeface="Petrona Bold" pitchFamily="34" charset="-122"/>
                <a:cs typeface="Petrona Bold" pitchFamily="34" charset="-120"/>
              </a:rPr>
              <a:t>7</a:t>
            </a:r>
            <a:endParaRPr lang="en-US" sz="1500" dirty="0"/>
          </a:p>
        </p:txBody>
      </p:sp>
      <p:sp>
        <p:nvSpPr>
          <p:cNvPr id="31" name="Text 28"/>
          <p:cNvSpPr/>
          <p:nvPr/>
        </p:nvSpPr>
        <p:spPr>
          <a:xfrm>
            <a:off x="6539746" y="5935385"/>
            <a:ext cx="1601391" cy="200144"/>
          </a:xfrm>
          <a:prstGeom prst="rect">
            <a:avLst/>
          </a:prstGeom>
          <a:noFill/>
          <a:ln/>
        </p:spPr>
        <p:txBody>
          <a:bodyPr wrap="none" lIns="0" tIns="0" rIns="0" bIns="0" rtlCol="0" anchor="t"/>
          <a:lstStyle/>
          <a:p>
            <a:pPr marL="0" indent="0" algn="l">
              <a:lnSpc>
                <a:spcPts val="1550"/>
              </a:lnSpc>
              <a:buNone/>
            </a:pPr>
            <a:r>
              <a:rPr lang="en-US" sz="1250" b="1" kern="0" spc="-25" dirty="0">
                <a:solidFill>
                  <a:srgbClr val="E0D6DE"/>
                </a:solidFill>
                <a:latin typeface="Petrona Bold" pitchFamily="34" charset="0"/>
                <a:ea typeface="Petrona Bold" pitchFamily="34" charset="-122"/>
                <a:cs typeface="Petrona Bold" pitchFamily="34" charset="-120"/>
              </a:rPr>
              <a:t>Servo Motor</a:t>
            </a:r>
            <a:endParaRPr lang="en-US" sz="1250" dirty="0"/>
          </a:p>
        </p:txBody>
      </p:sp>
      <p:sp>
        <p:nvSpPr>
          <p:cNvPr id="32" name="Text 29"/>
          <p:cNvSpPr/>
          <p:nvPr/>
        </p:nvSpPr>
        <p:spPr>
          <a:xfrm>
            <a:off x="6539746" y="6208633"/>
            <a:ext cx="7433667" cy="195262"/>
          </a:xfrm>
          <a:prstGeom prst="rect">
            <a:avLst/>
          </a:prstGeom>
          <a:noFill/>
          <a:ln/>
        </p:spPr>
        <p:txBody>
          <a:bodyPr wrap="none" lIns="0" tIns="0" rIns="0" bIns="0" rtlCol="0" anchor="t"/>
          <a:lstStyle/>
          <a:p>
            <a:pPr marL="0" indent="0" algn="l">
              <a:lnSpc>
                <a:spcPts val="1500"/>
              </a:lnSpc>
              <a:buNone/>
            </a:pPr>
            <a:r>
              <a:rPr lang="en-US" sz="950" kern="0" spc="-19" dirty="0">
                <a:solidFill>
                  <a:srgbClr val="E0D6DE"/>
                </a:solidFill>
                <a:latin typeface="Inter" pitchFamily="34" charset="0"/>
                <a:ea typeface="Inter" pitchFamily="34" charset="-122"/>
                <a:cs typeface="Inter" pitchFamily="34" charset="-120"/>
              </a:rPr>
              <a:t>Estimates shuttle movement and speed for door alert logic</a:t>
            </a:r>
            <a:endParaRPr lang="en-US" sz="950" dirty="0"/>
          </a:p>
        </p:txBody>
      </p:sp>
      <p:sp>
        <p:nvSpPr>
          <p:cNvPr id="33" name="Shape 30"/>
          <p:cNvSpPr/>
          <p:nvPr/>
        </p:nvSpPr>
        <p:spPr>
          <a:xfrm>
            <a:off x="6143387" y="6662976"/>
            <a:ext cx="274439" cy="274439"/>
          </a:xfrm>
          <a:prstGeom prst="roundRect">
            <a:avLst>
              <a:gd name="adj" fmla="val 18674"/>
            </a:avLst>
          </a:prstGeom>
          <a:solidFill>
            <a:srgbClr val="2F1D63"/>
          </a:solidFill>
          <a:ln w="7620">
            <a:solidFill>
              <a:srgbClr val="48367C"/>
            </a:solidFill>
            <a:prstDash val="solid"/>
          </a:ln>
        </p:spPr>
      </p:sp>
      <p:sp>
        <p:nvSpPr>
          <p:cNvPr id="34" name="Text 31"/>
          <p:cNvSpPr/>
          <p:nvPr/>
        </p:nvSpPr>
        <p:spPr>
          <a:xfrm>
            <a:off x="6184463" y="6680061"/>
            <a:ext cx="192167" cy="240149"/>
          </a:xfrm>
          <a:prstGeom prst="rect">
            <a:avLst/>
          </a:prstGeom>
          <a:noFill/>
          <a:ln/>
        </p:spPr>
        <p:txBody>
          <a:bodyPr wrap="none" lIns="0" tIns="0" rIns="0" bIns="0" rtlCol="0" anchor="t"/>
          <a:lstStyle/>
          <a:p>
            <a:pPr marL="0" indent="0" algn="ctr">
              <a:lnSpc>
                <a:spcPts val="1500"/>
              </a:lnSpc>
              <a:buNone/>
            </a:pPr>
            <a:r>
              <a:rPr lang="en-US" sz="1500" b="1" kern="0" spc="-30" dirty="0">
                <a:solidFill>
                  <a:srgbClr val="E0D6DE"/>
                </a:solidFill>
                <a:latin typeface="Petrona Bold" pitchFamily="34" charset="0"/>
                <a:ea typeface="Petrona Bold" pitchFamily="34" charset="-122"/>
                <a:cs typeface="Petrona Bold" pitchFamily="34" charset="-120"/>
              </a:rPr>
              <a:t>8</a:t>
            </a:r>
            <a:endParaRPr lang="en-US" sz="1500" dirty="0"/>
          </a:p>
        </p:txBody>
      </p:sp>
      <p:sp>
        <p:nvSpPr>
          <p:cNvPr id="35" name="Text 32"/>
          <p:cNvSpPr/>
          <p:nvPr/>
        </p:nvSpPr>
        <p:spPr>
          <a:xfrm>
            <a:off x="6539746" y="6662976"/>
            <a:ext cx="1601391" cy="200144"/>
          </a:xfrm>
          <a:prstGeom prst="rect">
            <a:avLst/>
          </a:prstGeom>
          <a:noFill/>
          <a:ln/>
        </p:spPr>
        <p:txBody>
          <a:bodyPr wrap="none" lIns="0" tIns="0" rIns="0" bIns="0" rtlCol="0" anchor="t"/>
          <a:lstStyle/>
          <a:p>
            <a:pPr marL="0" indent="0" algn="l">
              <a:lnSpc>
                <a:spcPts val="1550"/>
              </a:lnSpc>
              <a:buNone/>
            </a:pPr>
            <a:r>
              <a:rPr lang="en-US" sz="1250" b="1" kern="0" spc="-25" dirty="0">
                <a:solidFill>
                  <a:srgbClr val="E0D6DE"/>
                </a:solidFill>
                <a:latin typeface="Petrona Bold" pitchFamily="34" charset="0"/>
                <a:ea typeface="Petrona Bold" pitchFamily="34" charset="-122"/>
                <a:cs typeface="Petrona Bold" pitchFamily="34" charset="-120"/>
              </a:rPr>
              <a:t>DC Motor</a:t>
            </a:r>
            <a:endParaRPr lang="en-US" sz="1250" dirty="0"/>
          </a:p>
        </p:txBody>
      </p:sp>
      <p:sp>
        <p:nvSpPr>
          <p:cNvPr id="36" name="Text 33"/>
          <p:cNvSpPr/>
          <p:nvPr/>
        </p:nvSpPr>
        <p:spPr>
          <a:xfrm>
            <a:off x="6539746" y="6936224"/>
            <a:ext cx="7433667" cy="195262"/>
          </a:xfrm>
          <a:prstGeom prst="rect">
            <a:avLst/>
          </a:prstGeom>
          <a:noFill/>
          <a:ln/>
        </p:spPr>
        <p:txBody>
          <a:bodyPr wrap="none" lIns="0" tIns="0" rIns="0" bIns="0" rtlCol="0" anchor="t"/>
          <a:lstStyle/>
          <a:p>
            <a:pPr marL="0" indent="0" algn="l">
              <a:lnSpc>
                <a:spcPts val="1500"/>
              </a:lnSpc>
              <a:buNone/>
            </a:pPr>
            <a:r>
              <a:rPr lang="en-US" sz="950" kern="0" spc="-19" dirty="0">
                <a:solidFill>
                  <a:srgbClr val="E0D6DE"/>
                </a:solidFill>
                <a:latin typeface="Inter" pitchFamily="34" charset="0"/>
                <a:ea typeface="Inter" pitchFamily="34" charset="-122"/>
                <a:cs typeface="Inter" pitchFamily="34" charset="-120"/>
              </a:rPr>
              <a:t>Simulates shuttle movement in prototype/demo scenarios</a:t>
            </a:r>
            <a:endParaRPr lang="en-US" sz="950" dirty="0"/>
          </a:p>
        </p:txBody>
      </p:sp>
      <p:sp>
        <p:nvSpPr>
          <p:cNvPr id="37" name="Text 34"/>
          <p:cNvSpPr/>
          <p:nvPr/>
        </p:nvSpPr>
        <p:spPr>
          <a:xfrm>
            <a:off x="6143387" y="7378422"/>
            <a:ext cx="3766185" cy="195262"/>
          </a:xfrm>
          <a:prstGeom prst="rect">
            <a:avLst/>
          </a:prstGeom>
          <a:noFill/>
          <a:ln/>
        </p:spPr>
        <p:txBody>
          <a:bodyPr wrap="none" lIns="0" tIns="0" rIns="0" bIns="0" rtlCol="0" anchor="t"/>
          <a:lstStyle/>
          <a:p>
            <a:pPr marL="0" indent="0" algn="l">
              <a:lnSpc>
                <a:spcPts val="1500"/>
              </a:lnSpc>
              <a:buNone/>
            </a:pPr>
            <a:endParaRPr lang="en-US" sz="950" dirty="0"/>
          </a:p>
        </p:txBody>
      </p:sp>
      <p:sp>
        <p:nvSpPr>
          <p:cNvPr id="38" name="Text 35"/>
          <p:cNvSpPr/>
          <p:nvPr/>
        </p:nvSpPr>
        <p:spPr>
          <a:xfrm>
            <a:off x="10214848" y="7390567"/>
            <a:ext cx="1601391" cy="200144"/>
          </a:xfrm>
          <a:prstGeom prst="rect">
            <a:avLst/>
          </a:prstGeom>
          <a:noFill/>
          <a:ln/>
        </p:spPr>
        <p:txBody>
          <a:bodyPr wrap="none" lIns="0" tIns="0" rIns="0" bIns="0" rtlCol="0" anchor="t"/>
          <a:lstStyle/>
          <a:p>
            <a:pPr marL="0" indent="0" algn="l">
              <a:lnSpc>
                <a:spcPts val="1550"/>
              </a:lnSpc>
              <a:buNone/>
            </a:pPr>
            <a:endParaRPr lang="en-US" sz="1250" dirty="0"/>
          </a:p>
        </p:txBody>
      </p:sp>
      <p:sp>
        <p:nvSpPr>
          <p:cNvPr id="39" name="Rectangle 38">
            <a:extLst>
              <a:ext uri="{FF2B5EF4-FFF2-40B4-BE49-F238E27FC236}">
                <a16:creationId xmlns:a16="http://schemas.microsoft.com/office/drawing/2014/main" id="{1D54EB66-3CC8-0D95-E77C-C8000A4BFFF1}"/>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6284"/>
            <a:ext cx="6126956"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Software Requirements</a:t>
            </a:r>
            <a:endParaRPr lang="en-US" sz="4650" dirty="0"/>
          </a:p>
        </p:txBody>
      </p:sp>
      <p:sp>
        <p:nvSpPr>
          <p:cNvPr id="3" name="Text 1"/>
          <p:cNvSpPr/>
          <p:nvPr/>
        </p:nvSpPr>
        <p:spPr>
          <a:xfrm>
            <a:off x="793790" y="1944172"/>
            <a:ext cx="13042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The software components that enable the seamless operation of the Shuttle Service Management System:</a:t>
            </a:r>
            <a:endParaRPr lang="en-US" sz="1750" dirty="0"/>
          </a:p>
        </p:txBody>
      </p:sp>
      <p:sp>
        <p:nvSpPr>
          <p:cNvPr id="4" name="Shape 2"/>
          <p:cNvSpPr/>
          <p:nvPr/>
        </p:nvSpPr>
        <p:spPr>
          <a:xfrm>
            <a:off x="793790" y="2817376"/>
            <a:ext cx="510302" cy="510302"/>
          </a:xfrm>
          <a:prstGeom prst="roundRect">
            <a:avLst>
              <a:gd name="adj" fmla="val 18669"/>
            </a:avLst>
          </a:prstGeom>
          <a:solidFill>
            <a:srgbClr val="2F1D63"/>
          </a:solidFill>
          <a:ln w="7620">
            <a:solidFill>
              <a:srgbClr val="48367C"/>
            </a:solidFill>
            <a:prstDash val="solid"/>
          </a:ln>
        </p:spPr>
      </p:sp>
      <p:sp>
        <p:nvSpPr>
          <p:cNvPr id="5" name="Text 3"/>
          <p:cNvSpPr/>
          <p:nvPr/>
        </p:nvSpPr>
        <p:spPr>
          <a:xfrm>
            <a:off x="870347" y="2849285"/>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6" name="Text 4"/>
          <p:cNvSpPr/>
          <p:nvPr/>
        </p:nvSpPr>
        <p:spPr>
          <a:xfrm>
            <a:off x="1530906" y="2817376"/>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Arduino IDE</a:t>
            </a:r>
            <a:endParaRPr lang="en-US" sz="2300" dirty="0"/>
          </a:p>
        </p:txBody>
      </p:sp>
      <p:sp>
        <p:nvSpPr>
          <p:cNvPr id="7" name="Text 5"/>
          <p:cNvSpPr/>
          <p:nvPr/>
        </p:nvSpPr>
        <p:spPr>
          <a:xfrm>
            <a:off x="1530906" y="3325535"/>
            <a:ext cx="345924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For writing and uploading firmware to ESP32s</a:t>
            </a:r>
            <a:endParaRPr lang="en-US" sz="1750" dirty="0"/>
          </a:p>
        </p:txBody>
      </p:sp>
      <p:sp>
        <p:nvSpPr>
          <p:cNvPr id="8" name="Shape 6"/>
          <p:cNvSpPr/>
          <p:nvPr/>
        </p:nvSpPr>
        <p:spPr>
          <a:xfrm>
            <a:off x="5216962" y="2817376"/>
            <a:ext cx="510302" cy="510302"/>
          </a:xfrm>
          <a:prstGeom prst="roundRect">
            <a:avLst>
              <a:gd name="adj" fmla="val 18669"/>
            </a:avLst>
          </a:prstGeom>
          <a:solidFill>
            <a:srgbClr val="2F1D63"/>
          </a:solidFill>
          <a:ln w="7620">
            <a:solidFill>
              <a:srgbClr val="48367C"/>
            </a:solidFill>
            <a:prstDash val="solid"/>
          </a:ln>
        </p:spPr>
      </p:sp>
      <p:sp>
        <p:nvSpPr>
          <p:cNvPr id="9" name="Text 7"/>
          <p:cNvSpPr/>
          <p:nvPr/>
        </p:nvSpPr>
        <p:spPr>
          <a:xfrm>
            <a:off x="5293519" y="2849285"/>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0" name="Text 8"/>
          <p:cNvSpPr/>
          <p:nvPr/>
        </p:nvSpPr>
        <p:spPr>
          <a:xfrm>
            <a:off x="5954078" y="2817376"/>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WebSocket</a:t>
            </a:r>
            <a:endParaRPr lang="en-US" sz="2300" dirty="0"/>
          </a:p>
        </p:txBody>
      </p:sp>
      <p:sp>
        <p:nvSpPr>
          <p:cNvPr id="11" name="Text 9"/>
          <p:cNvSpPr/>
          <p:nvPr/>
        </p:nvSpPr>
        <p:spPr>
          <a:xfrm>
            <a:off x="5954078" y="3325535"/>
            <a:ext cx="345924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Ensures real-time data sync for transactions and GPS updates</a:t>
            </a:r>
            <a:endParaRPr lang="en-US" sz="1750" dirty="0"/>
          </a:p>
        </p:txBody>
      </p:sp>
      <p:sp>
        <p:nvSpPr>
          <p:cNvPr id="12" name="Shape 10"/>
          <p:cNvSpPr/>
          <p:nvPr/>
        </p:nvSpPr>
        <p:spPr>
          <a:xfrm>
            <a:off x="9640133" y="2817376"/>
            <a:ext cx="510302" cy="510302"/>
          </a:xfrm>
          <a:prstGeom prst="roundRect">
            <a:avLst>
              <a:gd name="adj" fmla="val 18669"/>
            </a:avLst>
          </a:prstGeom>
          <a:solidFill>
            <a:srgbClr val="2F1D63"/>
          </a:solidFill>
          <a:ln w="7620">
            <a:solidFill>
              <a:srgbClr val="48367C"/>
            </a:solidFill>
            <a:prstDash val="solid"/>
          </a:ln>
        </p:spPr>
      </p:sp>
      <p:sp>
        <p:nvSpPr>
          <p:cNvPr id="13" name="Text 11"/>
          <p:cNvSpPr/>
          <p:nvPr/>
        </p:nvSpPr>
        <p:spPr>
          <a:xfrm>
            <a:off x="9716691" y="2849285"/>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4" name="Text 12"/>
          <p:cNvSpPr/>
          <p:nvPr/>
        </p:nvSpPr>
        <p:spPr>
          <a:xfrm>
            <a:off x="10377249" y="2817376"/>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Google Maps API</a:t>
            </a:r>
            <a:endParaRPr lang="en-US" sz="2300" dirty="0"/>
          </a:p>
        </p:txBody>
      </p:sp>
      <p:sp>
        <p:nvSpPr>
          <p:cNvPr id="15" name="Text 13"/>
          <p:cNvSpPr/>
          <p:nvPr/>
        </p:nvSpPr>
        <p:spPr>
          <a:xfrm>
            <a:off x="10377249" y="3325535"/>
            <a:ext cx="345924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Visualizes shuttle location on student/admin dashboard</a:t>
            </a:r>
            <a:endParaRPr lang="en-US" sz="1750" dirty="0"/>
          </a:p>
        </p:txBody>
      </p:sp>
      <p:sp>
        <p:nvSpPr>
          <p:cNvPr id="16" name="Shape 14"/>
          <p:cNvSpPr/>
          <p:nvPr/>
        </p:nvSpPr>
        <p:spPr>
          <a:xfrm>
            <a:off x="793790" y="4533305"/>
            <a:ext cx="510302" cy="510302"/>
          </a:xfrm>
          <a:prstGeom prst="roundRect">
            <a:avLst>
              <a:gd name="adj" fmla="val 18669"/>
            </a:avLst>
          </a:prstGeom>
          <a:solidFill>
            <a:srgbClr val="2F1D63"/>
          </a:solidFill>
          <a:ln w="7620">
            <a:solidFill>
              <a:srgbClr val="48367C"/>
            </a:solidFill>
            <a:prstDash val="solid"/>
          </a:ln>
        </p:spPr>
      </p:sp>
      <p:sp>
        <p:nvSpPr>
          <p:cNvPr id="17" name="Text 15"/>
          <p:cNvSpPr/>
          <p:nvPr/>
        </p:nvSpPr>
        <p:spPr>
          <a:xfrm>
            <a:off x="870347" y="4565213"/>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4</a:t>
            </a:r>
            <a:endParaRPr lang="en-US" sz="2800" dirty="0"/>
          </a:p>
        </p:txBody>
      </p:sp>
      <p:sp>
        <p:nvSpPr>
          <p:cNvPr id="18" name="Text 16"/>
          <p:cNvSpPr/>
          <p:nvPr/>
        </p:nvSpPr>
        <p:spPr>
          <a:xfrm>
            <a:off x="1530906" y="453330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Vercel</a:t>
            </a:r>
            <a:endParaRPr lang="en-US" sz="2300" dirty="0"/>
          </a:p>
        </p:txBody>
      </p:sp>
      <p:sp>
        <p:nvSpPr>
          <p:cNvPr id="19" name="Text 17"/>
          <p:cNvSpPr/>
          <p:nvPr/>
        </p:nvSpPr>
        <p:spPr>
          <a:xfrm>
            <a:off x="1530906" y="5041463"/>
            <a:ext cx="345924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Hosts the web interface for dashboard access</a:t>
            </a:r>
            <a:endParaRPr lang="en-US" sz="1750" dirty="0"/>
          </a:p>
        </p:txBody>
      </p:sp>
      <p:sp>
        <p:nvSpPr>
          <p:cNvPr id="20" name="Shape 18"/>
          <p:cNvSpPr/>
          <p:nvPr/>
        </p:nvSpPr>
        <p:spPr>
          <a:xfrm>
            <a:off x="5216962" y="4533305"/>
            <a:ext cx="510302" cy="510302"/>
          </a:xfrm>
          <a:prstGeom prst="roundRect">
            <a:avLst>
              <a:gd name="adj" fmla="val 18669"/>
            </a:avLst>
          </a:prstGeom>
          <a:solidFill>
            <a:srgbClr val="2F1D63"/>
          </a:solidFill>
          <a:ln w="7620">
            <a:solidFill>
              <a:srgbClr val="48367C"/>
            </a:solidFill>
            <a:prstDash val="solid"/>
          </a:ln>
        </p:spPr>
      </p:sp>
      <p:sp>
        <p:nvSpPr>
          <p:cNvPr id="21" name="Text 19"/>
          <p:cNvSpPr/>
          <p:nvPr/>
        </p:nvSpPr>
        <p:spPr>
          <a:xfrm>
            <a:off x="5293519" y="4565213"/>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5</a:t>
            </a:r>
            <a:endParaRPr lang="en-US" sz="2800" dirty="0"/>
          </a:p>
        </p:txBody>
      </p:sp>
      <p:sp>
        <p:nvSpPr>
          <p:cNvPr id="22" name="Text 20"/>
          <p:cNvSpPr/>
          <p:nvPr/>
        </p:nvSpPr>
        <p:spPr>
          <a:xfrm>
            <a:off x="5954078" y="453330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Razorpay API</a:t>
            </a:r>
            <a:endParaRPr lang="en-US" sz="2300" dirty="0"/>
          </a:p>
        </p:txBody>
      </p:sp>
      <p:sp>
        <p:nvSpPr>
          <p:cNvPr id="23" name="Text 21"/>
          <p:cNvSpPr/>
          <p:nvPr/>
        </p:nvSpPr>
        <p:spPr>
          <a:xfrm>
            <a:off x="5954078" y="5041463"/>
            <a:ext cx="345924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Facilitates secure online payments for wallet recharge</a:t>
            </a:r>
            <a:endParaRPr lang="en-US" sz="1750" dirty="0"/>
          </a:p>
        </p:txBody>
      </p:sp>
      <p:sp>
        <p:nvSpPr>
          <p:cNvPr id="24" name="Shape 22"/>
          <p:cNvSpPr/>
          <p:nvPr/>
        </p:nvSpPr>
        <p:spPr>
          <a:xfrm>
            <a:off x="9640133" y="4533305"/>
            <a:ext cx="510302" cy="510302"/>
          </a:xfrm>
          <a:prstGeom prst="roundRect">
            <a:avLst>
              <a:gd name="adj" fmla="val 18669"/>
            </a:avLst>
          </a:prstGeom>
          <a:solidFill>
            <a:srgbClr val="2F1D63"/>
          </a:solidFill>
          <a:ln w="7620">
            <a:solidFill>
              <a:srgbClr val="48367C"/>
            </a:solidFill>
            <a:prstDash val="solid"/>
          </a:ln>
        </p:spPr>
      </p:sp>
      <p:sp>
        <p:nvSpPr>
          <p:cNvPr id="25" name="Text 23"/>
          <p:cNvSpPr/>
          <p:nvPr/>
        </p:nvSpPr>
        <p:spPr>
          <a:xfrm>
            <a:off x="9716691" y="4565213"/>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6</a:t>
            </a:r>
            <a:endParaRPr lang="en-US" sz="2800" dirty="0"/>
          </a:p>
        </p:txBody>
      </p:sp>
      <p:sp>
        <p:nvSpPr>
          <p:cNvPr id="26" name="Text 24"/>
          <p:cNvSpPr/>
          <p:nvPr/>
        </p:nvSpPr>
        <p:spPr>
          <a:xfrm>
            <a:off x="10377249" y="453330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CAN Bus Protocol</a:t>
            </a:r>
            <a:endParaRPr lang="en-US" sz="2300" dirty="0"/>
          </a:p>
        </p:txBody>
      </p:sp>
      <p:sp>
        <p:nvSpPr>
          <p:cNvPr id="27" name="Text 25"/>
          <p:cNvSpPr/>
          <p:nvPr/>
        </p:nvSpPr>
        <p:spPr>
          <a:xfrm>
            <a:off x="10377249" y="5041463"/>
            <a:ext cx="3459242"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Enables reliable, low-latency communication between microcontrollers</a:t>
            </a:r>
            <a:endParaRPr lang="en-US" sz="1750" dirty="0"/>
          </a:p>
        </p:txBody>
      </p:sp>
      <p:sp>
        <p:nvSpPr>
          <p:cNvPr id="28" name="Shape 26"/>
          <p:cNvSpPr/>
          <p:nvPr/>
        </p:nvSpPr>
        <p:spPr>
          <a:xfrm>
            <a:off x="793790" y="6612136"/>
            <a:ext cx="510302" cy="510302"/>
          </a:xfrm>
          <a:prstGeom prst="roundRect">
            <a:avLst>
              <a:gd name="adj" fmla="val 18669"/>
            </a:avLst>
          </a:prstGeom>
          <a:solidFill>
            <a:srgbClr val="2F1D63"/>
          </a:solidFill>
          <a:ln w="7620">
            <a:solidFill>
              <a:srgbClr val="48367C"/>
            </a:solidFill>
            <a:prstDash val="solid"/>
          </a:ln>
        </p:spPr>
      </p:sp>
      <p:sp>
        <p:nvSpPr>
          <p:cNvPr id="29" name="Text 27"/>
          <p:cNvSpPr/>
          <p:nvPr/>
        </p:nvSpPr>
        <p:spPr>
          <a:xfrm>
            <a:off x="870347" y="6644045"/>
            <a:ext cx="357188" cy="446484"/>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Bold" pitchFamily="34" charset="0"/>
                <a:ea typeface="Petrona Bold" pitchFamily="34" charset="-122"/>
                <a:cs typeface="Petrona Bold" pitchFamily="34" charset="-120"/>
              </a:rPr>
              <a:t>7</a:t>
            </a:r>
            <a:endParaRPr lang="en-US" sz="2800" dirty="0"/>
          </a:p>
        </p:txBody>
      </p:sp>
      <p:sp>
        <p:nvSpPr>
          <p:cNvPr id="30" name="Text 28"/>
          <p:cNvSpPr/>
          <p:nvPr/>
        </p:nvSpPr>
        <p:spPr>
          <a:xfrm>
            <a:off x="1530906" y="6612136"/>
            <a:ext cx="3097292"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Custom API Integration</a:t>
            </a:r>
            <a:endParaRPr lang="en-US" sz="2300" dirty="0"/>
          </a:p>
        </p:txBody>
      </p:sp>
      <p:sp>
        <p:nvSpPr>
          <p:cNvPr id="31" name="Text 29"/>
          <p:cNvSpPr/>
          <p:nvPr/>
        </p:nvSpPr>
        <p:spPr>
          <a:xfrm>
            <a:off x="1530906" y="7120295"/>
            <a:ext cx="123057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Connects front-end apps with backend services for data flow</a:t>
            </a:r>
            <a:endParaRPr lang="en-US" sz="1750" dirty="0"/>
          </a:p>
        </p:txBody>
      </p:sp>
      <p:sp>
        <p:nvSpPr>
          <p:cNvPr id="32" name="Rectangle 31">
            <a:extLst>
              <a:ext uri="{FF2B5EF4-FFF2-40B4-BE49-F238E27FC236}">
                <a16:creationId xmlns:a16="http://schemas.microsoft.com/office/drawing/2014/main" id="{C9276F23-4E78-5750-5F85-FE3482A356FE}"/>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62194"/>
            <a:ext cx="5954197"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Dashboard </a:t>
            </a:r>
            <a:endParaRPr lang="en-US" sz="4650" dirty="0"/>
          </a:p>
        </p:txBody>
      </p:sp>
      <p:sp>
        <p:nvSpPr>
          <p:cNvPr id="4" name="Text 1"/>
          <p:cNvSpPr/>
          <p:nvPr/>
        </p:nvSpPr>
        <p:spPr>
          <a:xfrm>
            <a:off x="793790" y="6300430"/>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2"/>
          <p:cNvSpPr/>
          <p:nvPr/>
        </p:nvSpPr>
        <p:spPr>
          <a:xfrm>
            <a:off x="7599521" y="6261497"/>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3" name="Rectangle 2">
            <a:extLst>
              <a:ext uri="{FF2B5EF4-FFF2-40B4-BE49-F238E27FC236}">
                <a16:creationId xmlns:a16="http://schemas.microsoft.com/office/drawing/2014/main" id="{C0985460-F8EE-BC44-7487-C04BAE8A6B89}"/>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pic>
        <p:nvPicPr>
          <p:cNvPr id="8" name="Picture 7">
            <a:extLst>
              <a:ext uri="{FF2B5EF4-FFF2-40B4-BE49-F238E27FC236}">
                <a16:creationId xmlns:a16="http://schemas.microsoft.com/office/drawing/2014/main" id="{28A0AD35-1330-0103-0DB0-50383238F37F}"/>
              </a:ext>
            </a:extLst>
          </p:cNvPr>
          <p:cNvPicPr>
            <a:picLocks noChangeAspect="1"/>
          </p:cNvPicPr>
          <p:nvPr/>
        </p:nvPicPr>
        <p:blipFill>
          <a:blip r:embed="rId3"/>
          <a:stretch>
            <a:fillRect/>
          </a:stretch>
        </p:blipFill>
        <p:spPr>
          <a:xfrm>
            <a:off x="1125682" y="2132609"/>
            <a:ext cx="12192000" cy="5657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C1A40B-7B9B-5E7D-E1C8-16E0F348FFC8}"/>
              </a:ext>
            </a:extLst>
          </p:cNvPr>
          <p:cNvPicPr>
            <a:picLocks noChangeAspect="1"/>
          </p:cNvPicPr>
          <p:nvPr/>
        </p:nvPicPr>
        <p:blipFill>
          <a:blip r:embed="rId2"/>
          <a:stretch>
            <a:fillRect/>
          </a:stretch>
        </p:blipFill>
        <p:spPr>
          <a:xfrm>
            <a:off x="1219200" y="1285875"/>
            <a:ext cx="12192000" cy="5657850"/>
          </a:xfrm>
          <a:prstGeom prst="rect">
            <a:avLst/>
          </a:prstGeom>
        </p:spPr>
      </p:pic>
      <p:pic>
        <p:nvPicPr>
          <p:cNvPr id="5" name="Picture 4">
            <a:extLst>
              <a:ext uri="{FF2B5EF4-FFF2-40B4-BE49-F238E27FC236}">
                <a16:creationId xmlns:a16="http://schemas.microsoft.com/office/drawing/2014/main" id="{688AE376-8D89-E0D9-45B2-EB3858982867}"/>
              </a:ext>
            </a:extLst>
          </p:cNvPr>
          <p:cNvPicPr>
            <a:picLocks noChangeAspect="1"/>
          </p:cNvPicPr>
          <p:nvPr/>
        </p:nvPicPr>
        <p:blipFill>
          <a:blip r:embed="rId3"/>
          <a:stretch>
            <a:fillRect/>
          </a:stretch>
        </p:blipFill>
        <p:spPr>
          <a:xfrm>
            <a:off x="1219200" y="1304925"/>
            <a:ext cx="12192000" cy="5619750"/>
          </a:xfrm>
          <a:prstGeom prst="rect">
            <a:avLst/>
          </a:prstGeom>
        </p:spPr>
      </p:pic>
      <p:sp>
        <p:nvSpPr>
          <p:cNvPr id="2" name="Rectangle 1">
            <a:extLst>
              <a:ext uri="{FF2B5EF4-FFF2-40B4-BE49-F238E27FC236}">
                <a16:creationId xmlns:a16="http://schemas.microsoft.com/office/drawing/2014/main" id="{F53812C5-FE54-FE35-996A-5B95DA1C22C6}"/>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extLst>
      <p:ext uri="{BB962C8B-B14F-4D97-AF65-F5344CB8AC3E}">
        <p14:creationId xmlns:p14="http://schemas.microsoft.com/office/powerpoint/2010/main" val="3561806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DEC73-E9D6-1EA7-BBF8-0C936175F9C3}"/>
              </a:ext>
            </a:extLst>
          </p:cNvPr>
          <p:cNvPicPr>
            <a:picLocks noChangeAspect="1"/>
          </p:cNvPicPr>
          <p:nvPr/>
        </p:nvPicPr>
        <p:blipFill>
          <a:blip r:embed="rId2"/>
          <a:stretch>
            <a:fillRect/>
          </a:stretch>
        </p:blipFill>
        <p:spPr>
          <a:xfrm>
            <a:off x="1219200" y="1281112"/>
            <a:ext cx="12192000" cy="5667375"/>
          </a:xfrm>
          <a:prstGeom prst="rect">
            <a:avLst/>
          </a:prstGeom>
        </p:spPr>
      </p:pic>
      <p:sp>
        <p:nvSpPr>
          <p:cNvPr id="2" name="Rectangle 1">
            <a:extLst>
              <a:ext uri="{FF2B5EF4-FFF2-40B4-BE49-F238E27FC236}">
                <a16:creationId xmlns:a16="http://schemas.microsoft.com/office/drawing/2014/main" id="{599F3CB4-7725-26FF-89FF-72EDBF6FDA72}"/>
              </a:ext>
            </a:extLst>
          </p:cNvPr>
          <p:cNvSpPr/>
          <p:nvPr/>
        </p:nvSpPr>
        <p:spPr>
          <a:xfrm>
            <a:off x="12768146" y="7727795"/>
            <a:ext cx="1773044" cy="362903"/>
          </a:xfrm>
          <a:prstGeom prst="rect">
            <a:avLst/>
          </a:prstGeom>
          <a:solidFill>
            <a:srgbClr val="0C0626"/>
          </a:solidFill>
          <a:ln>
            <a:solidFill>
              <a:srgbClr val="0C0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C0626"/>
                </a:solidFill>
              </a:ln>
              <a:solidFill>
                <a:srgbClr val="0C0626"/>
              </a:solidFill>
            </a:endParaRPr>
          </a:p>
        </p:txBody>
      </p:sp>
    </p:spTree>
    <p:extLst>
      <p:ext uri="{BB962C8B-B14F-4D97-AF65-F5344CB8AC3E}">
        <p14:creationId xmlns:p14="http://schemas.microsoft.com/office/powerpoint/2010/main" val="48606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1153</Words>
  <Application>Microsoft Office PowerPoint</Application>
  <PresentationFormat>Custom</PresentationFormat>
  <Paragraphs>125</Paragraphs>
  <Slides>12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Petrona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Nikhil Kumar Kambampati</cp:lastModifiedBy>
  <cp:revision>4</cp:revision>
  <dcterms:created xsi:type="dcterms:W3CDTF">2025-04-16T17:35:04Z</dcterms:created>
  <dcterms:modified xsi:type="dcterms:W3CDTF">2025-05-08T03:41:57Z</dcterms:modified>
</cp:coreProperties>
</file>